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  <p:sldMasterId id="2147483672" r:id="rId2"/>
    <p:sldMasterId id="2147483673" r:id="rId3"/>
    <p:sldMasterId id="2147483674" r:id="rId4"/>
  </p:sldMasterIdLst>
  <p:notesMasterIdLst>
    <p:notesMasterId r:id="rId23"/>
  </p:notesMasterIdLst>
  <p:sldIdLst>
    <p:sldId id="256" r:id="rId5"/>
    <p:sldId id="261" r:id="rId6"/>
    <p:sldId id="275" r:id="rId7"/>
    <p:sldId id="274" r:id="rId8"/>
    <p:sldId id="273" r:id="rId9"/>
    <p:sldId id="285" r:id="rId10"/>
    <p:sldId id="272" r:id="rId11"/>
    <p:sldId id="270" r:id="rId12"/>
    <p:sldId id="271" r:id="rId13"/>
    <p:sldId id="269" r:id="rId14"/>
    <p:sldId id="277" r:id="rId15"/>
    <p:sldId id="278" r:id="rId16"/>
    <p:sldId id="281" r:id="rId17"/>
    <p:sldId id="282" r:id="rId18"/>
    <p:sldId id="280" r:id="rId19"/>
    <p:sldId id="283" r:id="rId20"/>
    <p:sldId id="284" r:id="rId21"/>
    <p:sldId id="264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41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112FB12-4FAD-49AD-9AC7-D1C2694E8242}">
  <a:tblStyle styleId="{4112FB12-4FAD-49AD-9AC7-D1C2694E824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tcBdr/>
        <a:fill>
          <a:solidFill>
            <a:srgbClr val="FEE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E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4" autoAdjust="0"/>
  </p:normalViewPr>
  <p:slideViewPr>
    <p:cSldViewPr snapToGrid="0">
      <p:cViewPr>
        <p:scale>
          <a:sx n="66" d="100"/>
          <a:sy n="66" d="100"/>
        </p:scale>
        <p:origin x="-797" y="6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937904620849652E-2"/>
          <c:y val="0.13790431526941491"/>
          <c:w val="0.76240559570024358"/>
          <c:h val="0.51565597498842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'Emerging Ideas'!$B$145</c:f>
              <c:strCache>
                <c:ptCount val="1"/>
                <c:pt idx="0">
                  <c:v>Ideas in early stage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('Emerging Ideas'!$B$143:$C$143,'Emerging Ideas'!$B$152:$C$152,'Emerging Ideas'!$B$160:$C$160,'Emerging Ideas'!$B$168:$C$168,'Emerging Ideas'!$B$176:$C$176,'Emerging Ideas'!$B$184:$C$184,'Emerging Ideas'!$B$192:$C$192,'Emerging Ideas'!$B$200:$C$200)</c:f>
              <c:strCache>
                <c:ptCount val="8"/>
                <c:pt idx="0">
                  <c:v>A1 - Crop and animal production, hunting and related service activities</c:v>
                </c:pt>
                <c:pt idx="1">
                  <c:v>C10 - Manufacture of food products</c:v>
                </c:pt>
                <c:pt idx="2">
                  <c:v>D35 - Electricity, gas, steam and air conditioning supply </c:v>
                </c:pt>
                <c:pt idx="3">
                  <c:v>E36 - Water collection, treatment and supply </c:v>
                </c:pt>
                <c:pt idx="4">
                  <c:v>E37 - Sewerage </c:v>
                </c:pt>
                <c:pt idx="5">
                  <c:v>E38 - Waste collection, treatment and disposal activities; materials recovery </c:v>
                </c:pt>
                <c:pt idx="6">
                  <c:v>E39 - Remediation activities and other waste management services </c:v>
                </c:pt>
                <c:pt idx="7">
                  <c:v>I55 - Accommodation </c:v>
                </c:pt>
              </c:strCache>
            </c:strRef>
          </c:cat>
          <c:val>
            <c:numRef>
              <c:f>('Emerging Ideas'!$C$145,'Emerging Ideas'!$C$154,'Emerging Ideas'!$C$162,'Emerging Ideas'!$C$170,'Emerging Ideas'!$C$178,'Emerging Ideas'!$C$186,'Emerging Ideas'!$C$194,'Emerging Ideas'!$C$202)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5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67-481E-8EB7-5DB915952E05}"/>
            </c:ext>
          </c:extLst>
        </c:ser>
        <c:ser>
          <c:idx val="1"/>
          <c:order val="1"/>
          <c:tx>
            <c:strRef>
              <c:f>'Emerging Ideas'!$B$146</c:f>
              <c:strCache>
                <c:ptCount val="1"/>
                <c:pt idx="0">
                  <c:v>Ideas that are implemented through R&amp;D projects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('Emerging Ideas'!$B$143:$C$143,'Emerging Ideas'!$B$152:$C$152,'Emerging Ideas'!$B$160:$C$160,'Emerging Ideas'!$B$168:$C$168,'Emerging Ideas'!$B$176:$C$176,'Emerging Ideas'!$B$184:$C$184,'Emerging Ideas'!$B$192:$C$192,'Emerging Ideas'!$B$200:$C$200)</c:f>
              <c:strCache>
                <c:ptCount val="8"/>
                <c:pt idx="0">
                  <c:v>A1 - Crop and animal production, hunting and related service activities</c:v>
                </c:pt>
                <c:pt idx="1">
                  <c:v>C10 - Manufacture of food products</c:v>
                </c:pt>
                <c:pt idx="2">
                  <c:v>D35 - Electricity, gas, steam and air conditioning supply </c:v>
                </c:pt>
                <c:pt idx="3">
                  <c:v>E36 - Water collection, treatment and supply </c:v>
                </c:pt>
                <c:pt idx="4">
                  <c:v>E37 - Sewerage </c:v>
                </c:pt>
                <c:pt idx="5">
                  <c:v>E38 - Waste collection, treatment and disposal activities; materials recovery </c:v>
                </c:pt>
                <c:pt idx="6">
                  <c:v>E39 - Remediation activities and other waste management services </c:v>
                </c:pt>
                <c:pt idx="7">
                  <c:v>I55 - Accommodation </c:v>
                </c:pt>
              </c:strCache>
            </c:strRef>
          </c:cat>
          <c:val>
            <c:numRef>
              <c:f>('Emerging Ideas'!$C$146,'Emerging Ideas'!$C$155,'Emerging Ideas'!$C$163,'Emerging Ideas'!$C$171,'Emerging Ideas'!$C$179,'Emerging Ideas'!$C$187,'Emerging Ideas'!$C$195,'Emerging Ideas'!$C$203)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7</c:v>
                </c:pt>
                <c:pt idx="6">
                  <c:v>8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67-481E-8EB7-5DB915952E05}"/>
            </c:ext>
          </c:extLst>
        </c:ser>
        <c:ser>
          <c:idx val="2"/>
          <c:order val="2"/>
          <c:tx>
            <c:strRef>
              <c:f>'Emerging Ideas'!$B$147</c:f>
              <c:strCache>
                <c:ptCount val="1"/>
                <c:pt idx="0">
                  <c:v>Ideas that are implemented as good practices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('Emerging Ideas'!$B$143:$C$143,'Emerging Ideas'!$B$152:$C$152,'Emerging Ideas'!$B$160:$C$160,'Emerging Ideas'!$B$168:$C$168,'Emerging Ideas'!$B$176:$C$176,'Emerging Ideas'!$B$184:$C$184,'Emerging Ideas'!$B$192:$C$192,'Emerging Ideas'!$B$200:$C$200)</c:f>
              <c:strCache>
                <c:ptCount val="8"/>
                <c:pt idx="0">
                  <c:v>A1 - Crop and animal production, hunting and related service activities</c:v>
                </c:pt>
                <c:pt idx="1">
                  <c:v>C10 - Manufacture of food products</c:v>
                </c:pt>
                <c:pt idx="2">
                  <c:v>D35 - Electricity, gas, steam and air conditioning supply </c:v>
                </c:pt>
                <c:pt idx="3">
                  <c:v>E36 - Water collection, treatment and supply </c:v>
                </c:pt>
                <c:pt idx="4">
                  <c:v>E37 - Sewerage </c:v>
                </c:pt>
                <c:pt idx="5">
                  <c:v>E38 - Waste collection, treatment and disposal activities; materials recovery </c:v>
                </c:pt>
                <c:pt idx="6">
                  <c:v>E39 - Remediation activities and other waste management services </c:v>
                </c:pt>
                <c:pt idx="7">
                  <c:v>I55 - Accommodation </c:v>
                </c:pt>
              </c:strCache>
            </c:strRef>
          </c:cat>
          <c:val>
            <c:numRef>
              <c:f>('Emerging Ideas'!$C$147,'Emerging Ideas'!$C$156,'Emerging Ideas'!$C$164,'Emerging Ideas'!$C$172,'Emerging Ideas'!$C$180,'Emerging Ideas'!$C$188,'Emerging Ideas'!$C$196,'Emerging Ideas'!$C$204)</c:f>
              <c:numCache>
                <c:formatCode>General</c:formatCode>
                <c:ptCount val="8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14</c:v>
                </c:pt>
                <c:pt idx="6">
                  <c:v>9</c:v>
                </c:pt>
                <c:pt idx="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67-481E-8EB7-5DB915952E05}"/>
            </c:ext>
          </c:extLst>
        </c:ser>
        <c:ser>
          <c:idx val="3"/>
          <c:order val="3"/>
          <c:tx>
            <c:strRef>
              <c:f>'Emerging Ideas'!$B$148</c:f>
              <c:strCache>
                <c:ptCount val="1"/>
                <c:pt idx="0">
                  <c:v>Ideas that have been implemented and their renewal / expansion is sought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1.664570506169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67-481E-8EB7-5DB915952E05}"/>
                </c:ext>
              </c:extLst>
            </c:dLbl>
            <c:dLbl>
              <c:idx val="4"/>
              <c:layout>
                <c:manualLayout>
                  <c:x val="-1.0349288486416561E-3"/>
                  <c:y val="-1.9023662927655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67-481E-8EB7-5DB915952E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('Emerging Ideas'!$B$143:$C$143,'Emerging Ideas'!$B$152:$C$152,'Emerging Ideas'!$B$160:$C$160,'Emerging Ideas'!$B$168:$C$168,'Emerging Ideas'!$B$176:$C$176,'Emerging Ideas'!$B$184:$C$184,'Emerging Ideas'!$B$192:$C$192,'Emerging Ideas'!$B$200:$C$200)</c:f>
              <c:strCache>
                <c:ptCount val="8"/>
                <c:pt idx="0">
                  <c:v>A1 - Crop and animal production, hunting and related service activities</c:v>
                </c:pt>
                <c:pt idx="1">
                  <c:v>C10 - Manufacture of food products</c:v>
                </c:pt>
                <c:pt idx="2">
                  <c:v>D35 - Electricity, gas, steam and air conditioning supply </c:v>
                </c:pt>
                <c:pt idx="3">
                  <c:v>E36 - Water collection, treatment and supply </c:v>
                </c:pt>
                <c:pt idx="4">
                  <c:v>E37 - Sewerage </c:v>
                </c:pt>
                <c:pt idx="5">
                  <c:v>E38 - Waste collection, treatment and disposal activities; materials recovery </c:v>
                </c:pt>
                <c:pt idx="6">
                  <c:v>E39 - Remediation activities and other waste management services </c:v>
                </c:pt>
                <c:pt idx="7">
                  <c:v>I55 - Accommodation </c:v>
                </c:pt>
              </c:strCache>
            </c:strRef>
          </c:cat>
          <c:val>
            <c:numRef>
              <c:f>('Emerging Ideas'!$C$148,'Emerging Ideas'!$C$157,'Emerging Ideas'!$C$165,'Emerging Ideas'!$C$173,'Emerging Ideas'!$C$181,'Emerging Ideas'!$C$189,'Emerging Ideas'!$C$197,'Emerging Ideas'!$C$205)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67-481E-8EB7-5DB915952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042944"/>
        <c:axId val="115065216"/>
      </c:barChart>
      <c:catAx>
        <c:axId val="11504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l-GR"/>
          </a:p>
        </c:txPr>
        <c:crossAx val="115065216"/>
        <c:crosses val="autoZero"/>
        <c:auto val="1"/>
        <c:lblAlgn val="ctr"/>
        <c:lblOffset val="100"/>
        <c:noMultiLvlLbl val="0"/>
      </c:catAx>
      <c:valAx>
        <c:axId val="11506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042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82594922947483"/>
          <c:y val="0.17012971723125217"/>
          <c:w val="0.16682922256113938"/>
          <c:h val="0.605085589272929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E9-4CEE-B2E4-9A625DB9EFD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E9-4CEE-B2E4-9A625DB9EFD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E9-4CEE-B2E4-9A625DB9EF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E9-4CEE-B2E4-9A625DB9EFD6}"/>
              </c:ext>
            </c:extLst>
          </c:dPt>
          <c:dLbls>
            <c:dLbl>
              <c:idx val="3"/>
              <c:layout>
                <c:manualLayout>
                  <c:x val="1.5938100674218695E-2"/>
                  <c:y val="0.117791370014538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'[Em_Ideas_Projects ^0 Pilots_Kostas ^0 Target sectors.xlsx]Projects Cap'!$B$11:$B$14</c:f>
              <c:strCache>
                <c:ptCount val="4"/>
                <c:pt idx="0">
                  <c:v>EU funding tools</c:v>
                </c:pt>
                <c:pt idx="1">
                  <c:v>European Regional Development Fund </c:v>
                </c:pt>
                <c:pt idx="2">
                  <c:v>National</c:v>
                </c:pt>
                <c:pt idx="3">
                  <c:v>N/A</c:v>
                </c:pt>
              </c:strCache>
            </c:strRef>
          </c:cat>
          <c:val>
            <c:numRef>
              <c:f>'[Em_Ideas_Projects ^0 Pilots_Kostas ^0 Target sectors.xlsx]Projects Cap'!$C$11:$C$14</c:f>
              <c:numCache>
                <c:formatCode>General</c:formatCode>
                <c:ptCount val="4"/>
                <c:pt idx="0">
                  <c:v>38</c:v>
                </c:pt>
                <c:pt idx="1">
                  <c:v>9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2E9-4CEE-B2E4-9A625DB9EFD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739366513586162E-2"/>
          <c:y val="6.3756811100366892E-2"/>
          <c:w val="0.44902832970876028"/>
          <c:h val="0.831271354238615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A2-4563-9D29-6B438014F1F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A2-4563-9D29-6B438014F1F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A2-4563-9D29-6B438014F1F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A2-4563-9D29-6B438014F1FD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A2-4563-9D29-6B438014F1FD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FA2-4563-9D29-6B438014F1FD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FA2-4563-9D29-6B438014F1FD}"/>
              </c:ext>
            </c:extLst>
          </c:dPt>
          <c:dLbls>
            <c:dLbl>
              <c:idx val="0"/>
              <c:layout>
                <c:manualLayout>
                  <c:x val="-0.10457708273191518"/>
                  <c:y val="0.15907202173498805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10 (16.7%)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FA2-4563-9D29-6B438014F1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/>
                      <a:t>8 (13.3%)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FA2-4563-9D29-6B438014F1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/>
                      <a:t>12 (20%)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FA2-4563-9D29-6B438014F1FD}"/>
                </c:ext>
              </c:extLst>
            </c:dLbl>
            <c:dLbl>
              <c:idx val="3"/>
              <c:layout>
                <c:manualLayout>
                  <c:x val="0.10043536334308638"/>
                  <c:y val="-0.13854952341483631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11 (18.3%)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FA2-4563-9D29-6B438014F1F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/>
                      <a:t>1 (1.7%)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FA2-4563-9D29-6B438014F1F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/>
                      <a:t>10 (16.7%)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FA2-4563-9D29-6B438014F1FD}"/>
                </c:ext>
              </c:extLst>
            </c:dLbl>
            <c:dLbl>
              <c:idx val="6"/>
              <c:layout>
                <c:manualLayout>
                  <c:x val="8.321371333008154E-2"/>
                  <c:y val="0.14888405342774777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8 (13.3%)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FA2-4563-9D29-6B438014F1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research!$E$17:$G$23</c:f>
              <c:strCache>
                <c:ptCount val="7"/>
                <c:pt idx="0">
                  <c:v>Hellenic Center for Marine Research (HCMR)</c:v>
                </c:pt>
                <c:pt idx="1">
                  <c:v>Hellenic Mediterranean University</c:v>
                </c:pt>
                <c:pt idx="2">
                  <c:v>University of Crete </c:v>
                </c:pt>
                <c:pt idx="3">
                  <c:v>Technical University of Crete </c:v>
                </c:pt>
                <c:pt idx="4">
                  <c:v>Foundation for Research and Technology - Hellas</c:v>
                </c:pt>
                <c:pt idx="5">
                  <c:v>Hellenic Agricultural Organization 'Demeter'</c:v>
                </c:pt>
                <c:pt idx="6">
                  <c:v>CIHEAM, the International Centre for Advanced Mediterranean Agronomic Studies, Mediterranean Agronomic Institute of Chania</c:v>
                </c:pt>
              </c:strCache>
            </c:strRef>
          </c:cat>
          <c:val>
            <c:numRef>
              <c:f>research!$H$17:$H$23</c:f>
              <c:numCache>
                <c:formatCode>General</c:formatCode>
                <c:ptCount val="7"/>
                <c:pt idx="0">
                  <c:v>10</c:v>
                </c:pt>
                <c:pt idx="1">
                  <c:v>8</c:v>
                </c:pt>
                <c:pt idx="2">
                  <c:v>12</c:v>
                </c:pt>
                <c:pt idx="3">
                  <c:v>11</c:v>
                </c:pt>
                <c:pt idx="4">
                  <c:v>1</c:v>
                </c:pt>
                <c:pt idx="5">
                  <c:v>10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FA2-4563-9D29-6B438014F1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148705061440873"/>
          <c:y val="3.3874230633451546E-2"/>
          <c:w val="0.3970681168276104"/>
          <c:h val="0.9162167886908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08248522741117E-2"/>
          <c:y val="0.12563314321425281"/>
          <c:w val="0.47227346555356481"/>
          <c:h val="0.73854455826810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51-41F4-8C81-E7545E5B360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51-41F4-8C81-E7545E5B360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51-41F4-8C81-E7545E5B360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51-41F4-8C81-E7545E5B3601}"/>
              </c:ext>
            </c:extLst>
          </c:dPt>
          <c:dLbls>
            <c:dLbl>
              <c:idx val="0"/>
              <c:layout>
                <c:manualLayout>
                  <c:x val="-0.14750783610512622"/>
                  <c:y val="5.312929897868421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258 (42.2%)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A51-41F4-8C81-E7545E5B360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125 (20.4%)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A51-41F4-8C81-E7545E5B360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215 (35.1%)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A51-41F4-8C81-E7545E5B360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/>
                      <a:t>14 (2.3%)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A51-41F4-8C81-E7545E5B3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Lit>
              <c:ptCount val="4"/>
              <c:pt idx="0">
                <c:v>University of Crete</c:v>
              </c:pt>
              <c:pt idx="1">
                <c:v> Hellenic Mediterrannean University</c:v>
              </c:pt>
              <c:pt idx="2">
                <c:v> Technical University of Crete</c:v>
              </c:pt>
              <c:pt idx="3">
                <c:v> CIHEAM: the International Centre for Advanced Mediterranean Studies/Mediterranean Agronomic Institute of Chania</c:v>
              </c:pt>
            </c:strLit>
          </c:cat>
          <c:val>
            <c:numRef>
              <c:f>(courses!$N$39,courses!$N$43,courses!$N$50,courses!$N$54)</c:f>
              <c:numCache>
                <c:formatCode>General</c:formatCode>
                <c:ptCount val="4"/>
                <c:pt idx="0">
                  <c:v>258</c:v>
                </c:pt>
                <c:pt idx="1">
                  <c:v>125</c:v>
                </c:pt>
                <c:pt idx="2">
                  <c:v>215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A51-41F4-8C81-E7545E5B360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97395013123359"/>
          <c:y val="8.2630100185278596E-2"/>
          <c:w val="0.38885411198600173"/>
          <c:h val="0.8512393179569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8411128731321E-2"/>
          <c:y val="0.1006566695086681"/>
          <c:w val="0.56317778843660249"/>
          <c:h val="0.820493839543942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0E-44FF-8E2F-C317AD6E7E7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0E-44FF-8E2F-C317AD6E7E7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0E-44FF-8E2F-C317AD6E7E7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0E-44FF-8E2F-C317AD6E7E7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/>
                      <a:t>10 (41.7%)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0E-44FF-8E2F-C317AD6E7E7D}"/>
                </c:ext>
              </c:extLst>
            </c:dLbl>
            <c:dLbl>
              <c:idx val="1"/>
              <c:layout>
                <c:manualLayout>
                  <c:x val="0.12680306369818331"/>
                  <c:y val="-8.814666195250403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7 (29.2%)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0E-44FF-8E2F-C317AD6E7E7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/>
                      <a:t>1 (4.2%)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30E-44FF-8E2F-C317AD6E7E7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/>
                      <a:t>6 (25%)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30E-44FF-8E2F-C317AD6E7E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courses!$D$6:$D$9</c:f>
              <c:strCache>
                <c:ptCount val="4"/>
                <c:pt idx="0">
                  <c:v>Bachelor </c:v>
                </c:pt>
                <c:pt idx="1">
                  <c:v>Master </c:v>
                </c:pt>
                <c:pt idx="2">
                  <c:v>Seminar </c:v>
                </c:pt>
                <c:pt idx="3">
                  <c:v>PhD</c:v>
                </c:pt>
              </c:strCache>
            </c:strRef>
          </c:cat>
          <c:val>
            <c:numRef>
              <c:f>courses!$E$6:$E$9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0E-44FF-8E2F-C317AD6E7E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375104894287027"/>
          <c:y val="0.76124637487208291"/>
          <c:w val="0.36923081421357801"/>
          <c:h val="0.23755462385383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05641604670575E-2"/>
          <c:y val="5.3913800102806983E-2"/>
          <c:w val="0.51451374201053091"/>
          <c:h val="0.846165591257805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E6-44CD-BFB9-3CD8F984059A}"/>
              </c:ext>
            </c:extLst>
          </c:dPt>
          <c:dPt>
            <c:idx val="1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E6-44CD-BFB9-3CD8F984059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E6-44CD-BFB9-3CD8F984059A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E6-44CD-BFB9-3CD8F984059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E6-44CD-BFB9-3CD8F984059A}"/>
              </c:ext>
            </c:extLst>
          </c:dPt>
          <c:cat>
            <c:strRef>
              <c:f>courses!$D$45:$D$50</c:f>
              <c:strCache>
                <c:ptCount val="6"/>
                <c:pt idx="0">
                  <c:v>Municipal solid waste: system management and design (bachelor)</c:v>
                </c:pt>
                <c:pt idx="1">
                  <c:v>Sustainable Development (ISO 14000 &amp; LCA) (bachelor)</c:v>
                </c:pt>
                <c:pt idx="2">
                  <c:v>Decentralized wastewater treatment systems (bachelor)</c:v>
                </c:pt>
                <c:pt idx="3">
                  <c:v>Decentralized wastewater treatment and water recycling (master)</c:v>
                </c:pt>
                <c:pt idx="4">
                  <c:v>Circular Economy (master)</c:v>
                </c:pt>
                <c:pt idx="5">
                  <c:v>Design of Sustainable Energy and Mobility Systems (master)</c:v>
                </c:pt>
              </c:strCache>
            </c:strRef>
          </c:cat>
          <c:val>
            <c:numRef>
              <c:f>courses!$F$45:$F$50</c:f>
              <c:numCache>
                <c:formatCode>General</c:formatCode>
                <c:ptCount val="6"/>
                <c:pt idx="0">
                  <c:v>207</c:v>
                </c:pt>
                <c:pt idx="1">
                  <c:v>89</c:v>
                </c:pt>
                <c:pt idx="2">
                  <c:v>25</c:v>
                </c:pt>
                <c:pt idx="3">
                  <c:v>1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7E6-44CD-BFB9-3CD8F9840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1917184"/>
        <c:axId val="161927168"/>
      </c:barChart>
      <c:catAx>
        <c:axId val="161917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927168"/>
        <c:crosses val="autoZero"/>
        <c:auto val="1"/>
        <c:lblAlgn val="ctr"/>
        <c:lblOffset val="100"/>
        <c:noMultiLvlLbl val="0"/>
      </c:catAx>
      <c:valAx>
        <c:axId val="16192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191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696683529964592"/>
          <c:y val="0.17810593641665098"/>
          <c:w val="0.34448327645226856"/>
          <c:h val="0.606657708742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l-G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7ECAE-5E35-4F85-882D-6204A3A085A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231985B-3CBE-4F15-8DA5-24B56A173B57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1400" baseline="0" dirty="0" smtClean="0">
              <a:solidFill>
                <a:srgbClr val="235410"/>
              </a:solidFill>
              <a:latin typeface="Calibri" pitchFamily="34" charset="0"/>
            </a:rPr>
            <a:t>Identify specific  value chains in agreement with </a:t>
          </a:r>
          <a:r>
            <a:rPr lang="en-US" sz="1400" b="1" baseline="0" dirty="0" smtClean="0">
              <a:solidFill>
                <a:srgbClr val="235410"/>
              </a:solidFill>
              <a:latin typeface="Calibri" pitchFamily="34" charset="0"/>
            </a:rPr>
            <a:t>RIS3 CRETE </a:t>
          </a:r>
          <a:endParaRPr lang="el-GR" sz="1400" b="1" baseline="0" dirty="0">
            <a:solidFill>
              <a:srgbClr val="235410"/>
            </a:solidFill>
            <a:latin typeface="Calibri" pitchFamily="34" charset="0"/>
          </a:endParaRPr>
        </a:p>
      </dgm:t>
    </dgm:pt>
    <dgm:pt modelId="{144ACEE2-B070-495D-A1C7-CBCF2D6205CC}" type="parTrans" cxnId="{6E5F8680-2E41-4B0D-8239-6024C9BA0BBF}">
      <dgm:prSet/>
      <dgm:spPr/>
      <dgm:t>
        <a:bodyPr/>
        <a:lstStyle/>
        <a:p>
          <a:endParaRPr lang="el-GR"/>
        </a:p>
      </dgm:t>
    </dgm:pt>
    <dgm:pt modelId="{081A9776-A2E0-4A1D-B102-7DDF5892D7F4}" type="sibTrans" cxnId="{6E5F8680-2E41-4B0D-8239-6024C9BA0BBF}">
      <dgm:prSet/>
      <dgm:spPr/>
      <dgm:t>
        <a:bodyPr/>
        <a:lstStyle/>
        <a:p>
          <a:endParaRPr lang="el-GR"/>
        </a:p>
      </dgm:t>
    </dgm:pt>
    <dgm:pt modelId="{D86F8EE4-7B15-4970-8E7A-138BEF18D0F9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1400" baseline="0" dirty="0" smtClean="0">
              <a:solidFill>
                <a:srgbClr val="235410"/>
              </a:solidFill>
              <a:latin typeface="Calibri" pitchFamily="34" charset="0"/>
            </a:rPr>
            <a:t>Cross-regional Collaboration to stimulate transition towards CE by funding related projects </a:t>
          </a:r>
          <a:endParaRPr lang="el-GR" sz="1400" baseline="0" dirty="0">
            <a:solidFill>
              <a:srgbClr val="235410"/>
            </a:solidFill>
            <a:latin typeface="Calibri" pitchFamily="34" charset="0"/>
          </a:endParaRPr>
        </a:p>
      </dgm:t>
    </dgm:pt>
    <dgm:pt modelId="{CCE6457D-332D-45B1-B357-A55E94B73218}" type="parTrans" cxnId="{45F1D53C-C3BC-4AFB-88E0-95D41531DBB2}">
      <dgm:prSet/>
      <dgm:spPr/>
      <dgm:t>
        <a:bodyPr/>
        <a:lstStyle/>
        <a:p>
          <a:endParaRPr lang="el-GR"/>
        </a:p>
      </dgm:t>
    </dgm:pt>
    <dgm:pt modelId="{51CB212C-C9B5-45C0-8F5C-85FE219367DF}" type="sibTrans" cxnId="{45F1D53C-C3BC-4AFB-88E0-95D41531DBB2}">
      <dgm:prSet/>
      <dgm:spPr/>
      <dgm:t>
        <a:bodyPr/>
        <a:lstStyle/>
        <a:p>
          <a:endParaRPr lang="el-GR"/>
        </a:p>
      </dgm:t>
    </dgm:pt>
    <dgm:pt modelId="{B530A328-49C7-4CB5-B944-173ABB78E6FD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1400" b="0" baseline="0" dirty="0" smtClean="0">
              <a:solidFill>
                <a:srgbClr val="235410"/>
              </a:solidFill>
              <a:latin typeface="Calibri" pitchFamily="34" charset="0"/>
            </a:rPr>
            <a:t>Mapping of the existing  emerging ideas-capabilities/education-best practices being developed in the Region of Crete (based on </a:t>
          </a:r>
          <a:r>
            <a:rPr lang="en-US" sz="1400" baseline="0" dirty="0" smtClean="0">
              <a:solidFill>
                <a:srgbClr val="235410"/>
              </a:solidFill>
              <a:latin typeface="Calibri" pitchFamily="34" charset="0"/>
            </a:rPr>
            <a:t>Deliverable D2.1 of </a:t>
          </a:r>
          <a:r>
            <a:rPr lang="en-US" sz="1400" b="1" baseline="0" dirty="0" smtClean="0">
              <a:solidFill>
                <a:srgbClr val="235410"/>
              </a:solidFill>
              <a:latin typeface="Calibri" pitchFamily="34" charset="0"/>
            </a:rPr>
            <a:t>SCREEN</a:t>
          </a:r>
          <a:r>
            <a:rPr lang="en-US" sz="1400" baseline="0" dirty="0" smtClean="0">
              <a:solidFill>
                <a:srgbClr val="235410"/>
              </a:solidFill>
              <a:latin typeface="Calibri" pitchFamily="34" charset="0"/>
            </a:rPr>
            <a:t> program)</a:t>
          </a:r>
          <a:endParaRPr lang="el-GR" sz="1400" baseline="0" dirty="0">
            <a:solidFill>
              <a:srgbClr val="235410"/>
            </a:solidFill>
            <a:latin typeface="Calibri" pitchFamily="34" charset="0"/>
          </a:endParaRPr>
        </a:p>
      </dgm:t>
    </dgm:pt>
    <dgm:pt modelId="{88BAC062-8585-4B3E-A1F2-FCD2CFF1D8BB}" type="parTrans" cxnId="{4770FCBE-1168-4313-BBE6-4DFBC36F8634}">
      <dgm:prSet/>
      <dgm:spPr/>
      <dgm:t>
        <a:bodyPr/>
        <a:lstStyle/>
        <a:p>
          <a:endParaRPr lang="el-GR"/>
        </a:p>
      </dgm:t>
    </dgm:pt>
    <dgm:pt modelId="{D4ED8EF9-25C7-4203-80E3-B78B49F5C278}" type="sibTrans" cxnId="{4770FCBE-1168-4313-BBE6-4DFBC36F8634}">
      <dgm:prSet/>
      <dgm:spPr/>
      <dgm:t>
        <a:bodyPr/>
        <a:lstStyle/>
        <a:p>
          <a:endParaRPr lang="el-GR"/>
        </a:p>
      </dgm:t>
    </dgm:pt>
    <dgm:pt modelId="{9D412F05-2010-4178-89EF-083AD18C2A6E}" type="pres">
      <dgm:prSet presAssocID="{AEF7ECAE-5E35-4F85-882D-6204A3A085A9}" presName="CompostProcess" presStyleCnt="0">
        <dgm:presLayoutVars>
          <dgm:dir/>
          <dgm:resizeHandles val="exact"/>
        </dgm:presLayoutVars>
      </dgm:prSet>
      <dgm:spPr/>
    </dgm:pt>
    <dgm:pt modelId="{59A9135A-88B6-40C6-96C7-64C2719EE17A}" type="pres">
      <dgm:prSet presAssocID="{AEF7ECAE-5E35-4F85-882D-6204A3A085A9}" presName="arrow" presStyleLbl="bgShp" presStyleIdx="0" presStyleCnt="1" custLinFactNeighborX="17103" custLinFactNeighborY="-16722"/>
      <dgm:spPr>
        <a:solidFill>
          <a:schemeClr val="accent2">
            <a:lumMod val="60000"/>
            <a:lumOff val="40000"/>
          </a:schemeClr>
        </a:solidFill>
      </dgm:spPr>
    </dgm:pt>
    <dgm:pt modelId="{1F1A7B80-A4F0-4F5F-B193-DF2880F68EDA}" type="pres">
      <dgm:prSet presAssocID="{AEF7ECAE-5E35-4F85-882D-6204A3A085A9}" presName="linearProcess" presStyleCnt="0"/>
      <dgm:spPr/>
    </dgm:pt>
    <dgm:pt modelId="{BD38401B-B4E9-4BEF-9E3B-5271DC106E26}" type="pres">
      <dgm:prSet presAssocID="{B530A328-49C7-4CB5-B944-173ABB78E6F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38DABA-E12D-4CA0-A80D-CCDC18E11CAF}" type="pres">
      <dgm:prSet presAssocID="{D4ED8EF9-25C7-4203-80E3-B78B49F5C278}" presName="sibTrans" presStyleCnt="0"/>
      <dgm:spPr/>
    </dgm:pt>
    <dgm:pt modelId="{2659AF69-6359-43BB-8ED2-989E7C3C92DE}" type="pres">
      <dgm:prSet presAssocID="{C231985B-3CBE-4F15-8DA5-24B56A173B5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E13C4E-82B4-44CA-B83C-558C92A11903}" type="pres">
      <dgm:prSet presAssocID="{081A9776-A2E0-4A1D-B102-7DDF5892D7F4}" presName="sibTrans" presStyleCnt="0"/>
      <dgm:spPr/>
    </dgm:pt>
    <dgm:pt modelId="{E104E62F-E91C-4034-B101-8430AF673CAF}" type="pres">
      <dgm:prSet presAssocID="{D86F8EE4-7B15-4970-8E7A-138BEF18D0F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E5F8680-2E41-4B0D-8239-6024C9BA0BBF}" srcId="{AEF7ECAE-5E35-4F85-882D-6204A3A085A9}" destId="{C231985B-3CBE-4F15-8DA5-24B56A173B57}" srcOrd="1" destOrd="0" parTransId="{144ACEE2-B070-495D-A1C7-CBCF2D6205CC}" sibTransId="{081A9776-A2E0-4A1D-B102-7DDF5892D7F4}"/>
    <dgm:cxn modelId="{3CD65F12-8B60-4D23-9DAF-746C4CE729BA}" type="presOf" srcId="{B530A328-49C7-4CB5-B944-173ABB78E6FD}" destId="{BD38401B-B4E9-4BEF-9E3B-5271DC106E26}" srcOrd="0" destOrd="0" presId="urn:microsoft.com/office/officeart/2005/8/layout/hProcess9"/>
    <dgm:cxn modelId="{6C5C2468-75B6-4CF8-8732-46A76A855B37}" type="presOf" srcId="{AEF7ECAE-5E35-4F85-882D-6204A3A085A9}" destId="{9D412F05-2010-4178-89EF-083AD18C2A6E}" srcOrd="0" destOrd="0" presId="urn:microsoft.com/office/officeart/2005/8/layout/hProcess9"/>
    <dgm:cxn modelId="{7783BBDC-A66D-48F9-B9C1-1CE5C9A2E6C7}" type="presOf" srcId="{C231985B-3CBE-4F15-8DA5-24B56A173B57}" destId="{2659AF69-6359-43BB-8ED2-989E7C3C92DE}" srcOrd="0" destOrd="0" presId="urn:microsoft.com/office/officeart/2005/8/layout/hProcess9"/>
    <dgm:cxn modelId="{4770FCBE-1168-4313-BBE6-4DFBC36F8634}" srcId="{AEF7ECAE-5E35-4F85-882D-6204A3A085A9}" destId="{B530A328-49C7-4CB5-B944-173ABB78E6FD}" srcOrd="0" destOrd="0" parTransId="{88BAC062-8585-4B3E-A1F2-FCD2CFF1D8BB}" sibTransId="{D4ED8EF9-25C7-4203-80E3-B78B49F5C278}"/>
    <dgm:cxn modelId="{45F1D53C-C3BC-4AFB-88E0-95D41531DBB2}" srcId="{AEF7ECAE-5E35-4F85-882D-6204A3A085A9}" destId="{D86F8EE4-7B15-4970-8E7A-138BEF18D0F9}" srcOrd="2" destOrd="0" parTransId="{CCE6457D-332D-45B1-B357-A55E94B73218}" sibTransId="{51CB212C-C9B5-45C0-8F5C-85FE219367DF}"/>
    <dgm:cxn modelId="{5A78B066-F9E5-4434-8D32-9ACA054B95AD}" type="presOf" srcId="{D86F8EE4-7B15-4970-8E7A-138BEF18D0F9}" destId="{E104E62F-E91C-4034-B101-8430AF673CAF}" srcOrd="0" destOrd="0" presId="urn:microsoft.com/office/officeart/2005/8/layout/hProcess9"/>
    <dgm:cxn modelId="{10ACD627-95B2-4C75-B503-F084B5FD490A}" type="presParOf" srcId="{9D412F05-2010-4178-89EF-083AD18C2A6E}" destId="{59A9135A-88B6-40C6-96C7-64C2719EE17A}" srcOrd="0" destOrd="0" presId="urn:microsoft.com/office/officeart/2005/8/layout/hProcess9"/>
    <dgm:cxn modelId="{EF20C6AE-F285-4F83-A5E2-4C906BBA948D}" type="presParOf" srcId="{9D412F05-2010-4178-89EF-083AD18C2A6E}" destId="{1F1A7B80-A4F0-4F5F-B193-DF2880F68EDA}" srcOrd="1" destOrd="0" presId="urn:microsoft.com/office/officeart/2005/8/layout/hProcess9"/>
    <dgm:cxn modelId="{0D476DE9-3032-4897-8525-3604055F9033}" type="presParOf" srcId="{1F1A7B80-A4F0-4F5F-B193-DF2880F68EDA}" destId="{BD38401B-B4E9-4BEF-9E3B-5271DC106E26}" srcOrd="0" destOrd="0" presId="urn:microsoft.com/office/officeart/2005/8/layout/hProcess9"/>
    <dgm:cxn modelId="{C6AF2F40-A9AF-4B73-AF97-9091D2C05459}" type="presParOf" srcId="{1F1A7B80-A4F0-4F5F-B193-DF2880F68EDA}" destId="{8F38DABA-E12D-4CA0-A80D-CCDC18E11CAF}" srcOrd="1" destOrd="0" presId="urn:microsoft.com/office/officeart/2005/8/layout/hProcess9"/>
    <dgm:cxn modelId="{E55E475C-450C-442D-A1AA-2B2235766DC7}" type="presParOf" srcId="{1F1A7B80-A4F0-4F5F-B193-DF2880F68EDA}" destId="{2659AF69-6359-43BB-8ED2-989E7C3C92DE}" srcOrd="2" destOrd="0" presId="urn:microsoft.com/office/officeart/2005/8/layout/hProcess9"/>
    <dgm:cxn modelId="{407FAEA2-2412-4852-A668-A8CF82686FCF}" type="presParOf" srcId="{1F1A7B80-A4F0-4F5F-B193-DF2880F68EDA}" destId="{A3E13C4E-82B4-44CA-B83C-558C92A11903}" srcOrd="3" destOrd="0" presId="urn:microsoft.com/office/officeart/2005/8/layout/hProcess9"/>
    <dgm:cxn modelId="{B80BAE42-629A-417C-B63B-2AC5C54905BD}" type="presParOf" srcId="{1F1A7B80-A4F0-4F5F-B193-DF2880F68EDA}" destId="{E104E62F-E91C-4034-B101-8430AF673C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9135A-88B6-40C6-96C7-64C2719EE17A}">
      <dsp:nvSpPr>
        <dsp:cNvPr id="0" name=""/>
        <dsp:cNvSpPr/>
      </dsp:nvSpPr>
      <dsp:spPr>
        <a:xfrm>
          <a:off x="1176107" y="0"/>
          <a:ext cx="6664609" cy="4820866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8401B-B4E9-4BEF-9E3B-5271DC106E26}">
      <dsp:nvSpPr>
        <dsp:cNvPr id="0" name=""/>
        <dsp:cNvSpPr/>
      </dsp:nvSpPr>
      <dsp:spPr>
        <a:xfrm>
          <a:off x="0" y="1446260"/>
          <a:ext cx="2352215" cy="1928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baseline="0" dirty="0" smtClean="0">
              <a:solidFill>
                <a:srgbClr val="235410"/>
              </a:solidFill>
              <a:latin typeface="Calibri" pitchFamily="34" charset="0"/>
            </a:rPr>
            <a:t>Mapping of the existing  emerging ideas-capabilities/education-best practices being developed in the Region of Crete (based on </a:t>
          </a:r>
          <a:r>
            <a:rPr lang="en-US" sz="1400" kern="1200" baseline="0" dirty="0" smtClean="0">
              <a:solidFill>
                <a:srgbClr val="235410"/>
              </a:solidFill>
              <a:latin typeface="Calibri" pitchFamily="34" charset="0"/>
            </a:rPr>
            <a:t>Deliverable D2.1 of </a:t>
          </a:r>
          <a:r>
            <a:rPr lang="en-US" sz="1400" b="1" kern="1200" baseline="0" dirty="0" smtClean="0">
              <a:solidFill>
                <a:srgbClr val="235410"/>
              </a:solidFill>
              <a:latin typeface="Calibri" pitchFamily="34" charset="0"/>
            </a:rPr>
            <a:t>SCREEN</a:t>
          </a:r>
          <a:r>
            <a:rPr lang="en-US" sz="1400" kern="1200" baseline="0" dirty="0" smtClean="0">
              <a:solidFill>
                <a:srgbClr val="235410"/>
              </a:solidFill>
              <a:latin typeface="Calibri" pitchFamily="34" charset="0"/>
            </a:rPr>
            <a:t> program)</a:t>
          </a:r>
          <a:endParaRPr lang="el-GR" sz="1400" kern="1200" baseline="0" dirty="0">
            <a:solidFill>
              <a:srgbClr val="235410"/>
            </a:solidFill>
            <a:latin typeface="Calibri" pitchFamily="34" charset="0"/>
          </a:endParaRPr>
        </a:p>
      </dsp:txBody>
      <dsp:txXfrm>
        <a:off x="94134" y="1540394"/>
        <a:ext cx="2163947" cy="1740078"/>
      </dsp:txXfrm>
    </dsp:sp>
    <dsp:sp modelId="{2659AF69-6359-43BB-8ED2-989E7C3C92DE}">
      <dsp:nvSpPr>
        <dsp:cNvPr id="0" name=""/>
        <dsp:cNvSpPr/>
      </dsp:nvSpPr>
      <dsp:spPr>
        <a:xfrm>
          <a:off x="2744250" y="1446260"/>
          <a:ext cx="2352215" cy="1928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>
              <a:solidFill>
                <a:srgbClr val="235410"/>
              </a:solidFill>
              <a:latin typeface="Calibri" pitchFamily="34" charset="0"/>
            </a:rPr>
            <a:t>Identify specific  value chains in agreement with </a:t>
          </a:r>
          <a:r>
            <a:rPr lang="en-US" sz="1400" b="1" kern="1200" baseline="0" dirty="0" smtClean="0">
              <a:solidFill>
                <a:srgbClr val="235410"/>
              </a:solidFill>
              <a:latin typeface="Calibri" pitchFamily="34" charset="0"/>
            </a:rPr>
            <a:t>RIS3 CRETE </a:t>
          </a:r>
          <a:endParaRPr lang="el-GR" sz="1400" b="1" kern="1200" baseline="0" dirty="0">
            <a:solidFill>
              <a:srgbClr val="235410"/>
            </a:solidFill>
            <a:latin typeface="Calibri" pitchFamily="34" charset="0"/>
          </a:endParaRPr>
        </a:p>
      </dsp:txBody>
      <dsp:txXfrm>
        <a:off x="2838384" y="1540394"/>
        <a:ext cx="2163947" cy="1740078"/>
      </dsp:txXfrm>
    </dsp:sp>
    <dsp:sp modelId="{E104E62F-E91C-4034-B101-8430AF673CAF}">
      <dsp:nvSpPr>
        <dsp:cNvPr id="0" name=""/>
        <dsp:cNvSpPr/>
      </dsp:nvSpPr>
      <dsp:spPr>
        <a:xfrm>
          <a:off x="5488501" y="1446260"/>
          <a:ext cx="2352215" cy="1928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>
              <a:solidFill>
                <a:srgbClr val="235410"/>
              </a:solidFill>
              <a:latin typeface="Calibri" pitchFamily="34" charset="0"/>
            </a:rPr>
            <a:t>Cross-regional Collaboration to stimulate transition towards CE by funding related projects </a:t>
          </a:r>
          <a:endParaRPr lang="el-GR" sz="1400" kern="1200" baseline="0" dirty="0">
            <a:solidFill>
              <a:srgbClr val="235410"/>
            </a:solidFill>
            <a:latin typeface="Calibri" pitchFamily="34" charset="0"/>
          </a:endParaRPr>
        </a:p>
      </dsp:txBody>
      <dsp:txXfrm>
        <a:off x="5582635" y="1540394"/>
        <a:ext cx="2163947" cy="174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818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K BIG ORIGAMI">
  <p:cSld name="BLANCK BIG ORIGAMI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Light Green origami">
  <p:cSld name="CONTENTpage Light Green origami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4" cy="564834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Yellow origami">
  <p:cSld name="CONTENTpage Yellow origam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4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Blue origami">
  <p:cSld name="CONTENTpage Blue origam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3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Dark Green origami">
  <p:cSld name="CONTENTpage Dark Green origam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3" cy="56483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Image square + legend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width title upon">
  <p:cSld name="IMAGE full width title up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1" cy="681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width title top">
  <p:cSld name="IMAGE full width title top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>
            <a:spLocks noGrp="1"/>
          </p:cNvSpPr>
          <p:nvPr>
            <p:ph type="pic" idx="2"/>
          </p:nvPr>
        </p:nvSpPr>
        <p:spPr>
          <a:xfrm>
            <a:off x="0" y="1340769"/>
            <a:ext cx="9144001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page Yellow">
  <p:cSld name="BLOCK page Yellow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/>
          <p:nvPr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/>
          <p:nvPr/>
        </p:nvSpPr>
        <p:spPr>
          <a:xfrm>
            <a:off x="457200" y="432000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4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OCK page Blue">
  <p:cSld name="1_BLOCK page Blu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/>
          <p:nvPr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457200" y="432000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page Light grren">
  <p:cSld name="BLOCK page Light grre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/>
          <p:nvPr/>
        </p:nvSpPr>
        <p:spPr>
          <a:xfrm>
            <a:off x="457200" y="432000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hank you page">
  <p:cSld name="BASIC Thank you pag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5724128" y="6165304"/>
            <a:ext cx="280831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600" b="1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Project smedia</a:t>
            </a:r>
            <a:endParaRPr sz="1600" b="1" i="1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8104" y="6165304"/>
            <a:ext cx="1312080" cy="345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D9DE15-E601-4027-93CC-E9ABDEEB3E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6377" y="0"/>
            <a:ext cx="3787623" cy="27067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page Dark grren">
  <p:cSld name="BLOCK page Dark grre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/>
          <p:nvPr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7"/>
          <p:cNvSpPr txBox="1"/>
          <p:nvPr/>
        </p:nvSpPr>
        <p:spPr>
          <a:xfrm>
            <a:off x="457200" y="432000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ogo only page">
  <p:cSld name="BASIC logo only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">
  <p:cSld name="BASIC 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FF3C8C-92B2-4A69-B944-906D68B1D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61764" y="0"/>
            <a:ext cx="3482236" cy="2488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page ok">
  <p:cSld name="CONTENT text page o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pag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able page">
  <p:cSld name="CONTENT Table p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67544" y="5157788"/>
            <a:ext cx="8208144" cy="122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+ legend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0;p1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{4112FB12-4FAD-49AD-9AC7-D1C2694E8242}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Google Shape;1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980728" y="1093028"/>
            <a:ext cx="6153684" cy="564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30DF5-8595-4F94-A6B1-9712859806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38379" y="149180"/>
            <a:ext cx="2705622" cy="193352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graphicFrame>
        <p:nvGraphicFramePr>
          <p:cNvPr id="32" name="Google Shape;32;p7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{4112FB12-4FAD-49AD-9AC7-D1C2694E8242}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AE73E6-A6B4-4C53-BCA8-51D0386C1B6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43775" y="-58007"/>
            <a:ext cx="1800225" cy="12864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0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" name="Google Shape;86;p20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{4112FB12-4FAD-49AD-9AC7-D1C2694E8242}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23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{4112FB12-4FAD-49AD-9AC7-D1C2694E8242}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5" name="Google Shape;9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26826" y="174312"/>
            <a:ext cx="1215336" cy="662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xmlns="" id="{8B90620A-F6EF-43AC-AAD7-288E6F8B6AB3}"/>
              </a:ext>
            </a:extLst>
          </p:cNvPr>
          <p:cNvSpPr txBox="1">
            <a:spLocks/>
          </p:cNvSpPr>
          <p:nvPr/>
        </p:nvSpPr>
        <p:spPr>
          <a:xfrm>
            <a:off x="4240022" y="3753729"/>
            <a:ext cx="3921506" cy="848620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AU" sz="1800" i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 </a:t>
            </a:r>
            <a:r>
              <a:rPr lang="en-AU" sz="1800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Maria </a:t>
            </a:r>
            <a:r>
              <a:rPr lang="en-AU" sz="1800" i="1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Kandilogiannaki</a:t>
            </a:r>
            <a:r>
              <a:rPr lang="en-AU" sz="1800" i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</a:p>
          <a:p>
            <a:pPr>
              <a:defRPr/>
            </a:pPr>
            <a:r>
              <a:rPr lang="en-AU" sz="1800" i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Directorate of Environment &amp; Spatial Planning, </a:t>
            </a:r>
            <a:r>
              <a:rPr lang="en-AU" sz="1800" i="1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RoC</a:t>
            </a:r>
            <a:endParaRPr lang="en-AU" sz="1800" i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defRPr/>
            </a:pPr>
            <a:endParaRPr lang="en-AU" sz="1800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AU" sz="1800" i="1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Heraklion</a:t>
            </a:r>
            <a:r>
              <a:rPr lang="en-AU" sz="1800" i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8 October 2021</a:t>
            </a:r>
            <a:endParaRPr lang="en-AU" sz="1800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defRPr/>
            </a:pPr>
            <a:endParaRPr lang="en-AU" sz="1800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Εικόνα 4">
            <a:extLst>
              <a:ext uri="{FF2B5EF4-FFF2-40B4-BE49-F238E27FC236}">
                <a16:creationId xmlns:a16="http://schemas.microsoft.com/office/drawing/2014/main" xmlns="" id="{18609523-BAD5-45A4-A660-30EB433F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582" y="5318693"/>
            <a:ext cx="100171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K_logo_003.pdf">
            <a:extLst>
              <a:ext uri="{FF2B5EF4-FFF2-40B4-BE49-F238E27FC236}">
                <a16:creationId xmlns:a16="http://schemas.microsoft.com/office/drawing/2014/main" xmlns="" id="{E8DAD533-3E09-493A-8D79-CF9387C1B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46" y="4498875"/>
            <a:ext cx="2616964" cy="26169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ED54A85-256B-45B2-8ECA-CF49D358CD2F}"/>
              </a:ext>
            </a:extLst>
          </p:cNvPr>
          <p:cNvSpPr/>
          <p:nvPr/>
        </p:nvSpPr>
        <p:spPr>
          <a:xfrm>
            <a:off x="3935222" y="2075007"/>
            <a:ext cx="4606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EPLACE- Analysis of Circular Economy (CE) Capabilities in the Region of Crete (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</a:t>
            </a:r>
            <a:r>
              <a:rPr lang="el-GR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GB" sz="2400" b="1" dirty="0">
              <a:solidFill>
                <a:srgbClr val="2354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0000000-0008-0000-0000-00000F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384575"/>
              </p:ext>
            </p:extLst>
          </p:nvPr>
        </p:nvGraphicFramePr>
        <p:xfrm>
          <a:off x="174625" y="1976120"/>
          <a:ext cx="8642350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670560" y="103379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Results</a:t>
            </a:r>
            <a:endParaRPr lang="en-GB" sz="2400" b="1" dirty="0">
              <a:solidFill>
                <a:srgbClr val="23541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560" y="1805950"/>
            <a:ext cx="6903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Distribution of emerging ideas based both on target sector 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and  </a:t>
            </a:r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their stage/evolution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" y="6186398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Categorization included </a:t>
            </a:r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the most active 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target sectors with </a:t>
            </a:r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a 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higher </a:t>
            </a:r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number of emerging ideas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" y="103379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Results</a:t>
            </a:r>
            <a:endParaRPr lang="en-GB" sz="2400" b="1" dirty="0">
              <a:solidFill>
                <a:srgbClr val="23541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0000000-0008-0000-01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8848"/>
              </p:ext>
            </p:extLst>
          </p:nvPr>
        </p:nvGraphicFramePr>
        <p:xfrm>
          <a:off x="280035" y="2108517"/>
          <a:ext cx="5124450" cy="373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99638" y="1668343"/>
            <a:ext cx="5433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Distribution of 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CE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 related projects </a:t>
            </a:r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by source 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of  </a:t>
            </a:r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funding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" y="60909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A total of 49 CE projects were recorded. </a:t>
            </a:r>
          </a:p>
          <a:p>
            <a:r>
              <a:rPr lang="en-US" dirty="0" err="1" smtClean="0">
                <a:solidFill>
                  <a:srgbClr val="235410"/>
                </a:solidFill>
                <a:latin typeface="Calibri" pitchFamily="34" charset="0"/>
              </a:rPr>
              <a:t>RoC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 is involved in 13 CE projects </a:t>
            </a:r>
          </a:p>
          <a:p>
            <a:pPr algn="ctr"/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730" y="2109133"/>
            <a:ext cx="25907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35410"/>
                </a:solidFill>
                <a:latin typeface="Calibri" pitchFamily="34" charset="0"/>
              </a:rPr>
              <a:t>EU Financing Tools</a:t>
            </a:r>
            <a:endParaRPr lang="en-US" b="1" dirty="0" smtClean="0">
              <a:solidFill>
                <a:srgbClr val="235410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35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% INTERREG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12% HORIZON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16% LIFE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16% NSRF (</a:t>
            </a:r>
            <a:r>
              <a:rPr lang="en-US" b="1" dirty="0" err="1" smtClean="0">
                <a:solidFill>
                  <a:srgbClr val="FFC000"/>
                </a:solidFill>
                <a:latin typeface="Calibri" pitchFamily="34" charset="0"/>
              </a:rPr>
              <a:t>Sectoral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 &amp; Regional)</a:t>
            </a:r>
            <a:endParaRPr lang="el-GR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4730" y="335375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T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otal funding of 144.93 </a:t>
            </a:r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million 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euros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" y="103379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Results</a:t>
            </a:r>
            <a:endParaRPr lang="en-GB" sz="2400" b="1" dirty="0">
              <a:solidFill>
                <a:srgbClr val="23541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1714063"/>
            <a:ext cx="4376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CE </a:t>
            </a:r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related Research </a:t>
            </a:r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and Educational Infrastructure in </a:t>
            </a:r>
            <a:r>
              <a:rPr lang="en-US" u="sng" dirty="0" err="1" smtClean="0">
                <a:solidFill>
                  <a:srgbClr val="235410"/>
                </a:solidFill>
                <a:latin typeface="Calibri" pitchFamily="34" charset="0"/>
              </a:rPr>
              <a:t>RoC</a:t>
            </a:r>
            <a:endParaRPr lang="el-GR" u="sng" dirty="0">
              <a:solidFill>
                <a:srgbClr val="235410"/>
              </a:solidFill>
              <a:latin typeface="Calibri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8E0AA4F-6619-4311-AE7E-EFDDD87DF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00389"/>
              </p:ext>
            </p:extLst>
          </p:nvPr>
        </p:nvGraphicFramePr>
        <p:xfrm>
          <a:off x="441960" y="2897505"/>
          <a:ext cx="6030595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411479" y="2323663"/>
            <a:ext cx="6371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Number of researchers 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working </a:t>
            </a:r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in the field of 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CE per university/research institute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 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" y="103379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Results</a:t>
            </a:r>
            <a:endParaRPr lang="en-GB" sz="2400" b="1" dirty="0">
              <a:solidFill>
                <a:srgbClr val="23541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88213"/>
              </p:ext>
            </p:extLst>
          </p:nvPr>
        </p:nvGraphicFramePr>
        <p:xfrm>
          <a:off x="1745614" y="2148841"/>
          <a:ext cx="5698491" cy="4206590"/>
        </p:xfrm>
        <a:graphic>
          <a:graphicData uri="http://schemas.openxmlformats.org/drawingml/2006/table">
            <a:tbl>
              <a:tblPr firstRow="1" firstCol="1" bandRow="1">
                <a:tableStyleId>{4112FB12-4FAD-49AD-9AC7-D1C2694E8242}</a:tableStyleId>
              </a:tblPr>
              <a:tblGrid>
                <a:gridCol w="2014770"/>
                <a:gridCol w="2014770"/>
                <a:gridCol w="1668951"/>
              </a:tblGrid>
              <a:tr h="94765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University/Institute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Number of courses </a:t>
                      </a:r>
                      <a:r>
                        <a:rPr lang="en-US" sz="1400" b="1" dirty="0" smtClean="0">
                          <a:effectLst/>
                          <a:latin typeface="Calibri" pitchFamily="34" charset="0"/>
                        </a:rPr>
                        <a:t>(undergraduate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, postgraduate, seminar, doctoral)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Rate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3348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University of Crete</a:t>
                      </a:r>
                      <a:endParaRPr lang="el-GR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lang="el-GR" sz="1400" dirty="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20.8%</a:t>
                      </a:r>
                      <a:endParaRPr lang="el-GR" sz="140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53614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Hellenic Mediterranean University</a:t>
                      </a:r>
                      <a:endParaRPr lang="el-GR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lang="el-GR" sz="140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12.5%</a:t>
                      </a:r>
                      <a:endParaRPr lang="el-GR" sz="1400" dirty="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6093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Technical University of Crete</a:t>
                      </a:r>
                      <a:endParaRPr lang="el-GR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lang="el-GR" sz="140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50.0%</a:t>
                      </a:r>
                      <a:endParaRPr lang="el-GR" sz="1400" dirty="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61932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Mediterranean Agronomic Institute of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</a:rPr>
                        <a:t>Chania</a:t>
                      </a:r>
                      <a:endParaRPr lang="el-GR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lang="el-GR" sz="140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12.5%</a:t>
                      </a:r>
                      <a:endParaRPr lang="el-GR" sz="1400" dirty="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82576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Center for adults education – Technical schools – Chamber of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</a:rPr>
                        <a:t>Herakleion</a:t>
                      </a:r>
                      <a:endParaRPr lang="el-GR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lang="el-GR" sz="140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4.2%</a:t>
                      </a:r>
                      <a:endParaRPr lang="el-GR" sz="1400" dirty="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38328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Total</a:t>
                      </a:r>
                      <a:endParaRPr lang="el-GR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  <a:endParaRPr lang="el-GR" sz="140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5410"/>
                          </a:solidFill>
                          <a:effectLst/>
                          <a:latin typeface="Calibri" pitchFamily="34" charset="0"/>
                        </a:rPr>
                        <a:t>100%</a:t>
                      </a:r>
                      <a:endParaRPr lang="el-GR" sz="1400" dirty="0">
                        <a:solidFill>
                          <a:srgbClr val="23541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83920" y="1822231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CE related courses per Educational Institute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5050" y="1494138"/>
            <a:ext cx="4376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CE </a:t>
            </a:r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related Research </a:t>
            </a:r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and Educational Infrastructure in </a:t>
            </a:r>
            <a:r>
              <a:rPr lang="en-US" u="sng" dirty="0" err="1" smtClean="0">
                <a:solidFill>
                  <a:srgbClr val="235410"/>
                </a:solidFill>
                <a:latin typeface="Calibri" pitchFamily="34" charset="0"/>
              </a:rPr>
              <a:t>RoC</a:t>
            </a:r>
            <a:endParaRPr lang="el-GR" u="sng" dirty="0">
              <a:solidFill>
                <a:srgbClr val="23541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" y="103379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Results</a:t>
            </a:r>
            <a:endParaRPr lang="en-GB" sz="2400" b="1" dirty="0">
              <a:solidFill>
                <a:srgbClr val="23541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D637C733-97F1-4EF8-9632-04B4C4D72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810698"/>
              </p:ext>
            </p:extLst>
          </p:nvPr>
        </p:nvGraphicFramePr>
        <p:xfrm>
          <a:off x="65406" y="2261334"/>
          <a:ext cx="6030595" cy="3856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213360" y="1831370"/>
            <a:ext cx="5623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Number of students trained </a:t>
            </a:r>
            <a:r>
              <a:rPr lang="en-US" dirty="0" smtClean="0">
                <a:latin typeface="Calibri" pitchFamily="34" charset="0"/>
              </a:rPr>
              <a:t> in CE related topics per  educational institute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1" y="2633990"/>
            <a:ext cx="277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35410"/>
                </a:solidFill>
                <a:latin typeface="Calibri" pitchFamily="34" charset="0"/>
              </a:rPr>
              <a:t>University of Crete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Department of Biology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Department of </a:t>
            </a:r>
            <a:r>
              <a:rPr lang="en-US" dirty="0" err="1">
                <a:solidFill>
                  <a:srgbClr val="235410"/>
                </a:solidFill>
                <a:latin typeface="Calibri" pitchFamily="34" charset="0"/>
              </a:rPr>
              <a:t>of</a:t>
            </a:r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 Materials Science and Technology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1" y="3820180"/>
            <a:ext cx="2420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35410"/>
                </a:solidFill>
                <a:latin typeface="Calibri" pitchFamily="34" charset="0"/>
              </a:rPr>
              <a:t>TUC</a:t>
            </a:r>
          </a:p>
          <a:p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Department of Environmental </a:t>
            </a:r>
          </a:p>
          <a:p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Engineering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1" y="4963180"/>
            <a:ext cx="21595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35410"/>
                </a:solidFill>
                <a:latin typeface="Calibri" pitchFamily="34" charset="0"/>
              </a:rPr>
              <a:t>Hellenic Med. University</a:t>
            </a:r>
          </a:p>
          <a:p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Department of Agriculture </a:t>
            </a:r>
          </a:p>
          <a:p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6600" y="1484891"/>
            <a:ext cx="4376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CE </a:t>
            </a:r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related Research </a:t>
            </a:r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and Educational Infrastructure in </a:t>
            </a:r>
            <a:r>
              <a:rPr lang="en-US" u="sng" dirty="0" err="1" smtClean="0">
                <a:solidFill>
                  <a:srgbClr val="235410"/>
                </a:solidFill>
                <a:latin typeface="Calibri" pitchFamily="34" charset="0"/>
              </a:rPr>
              <a:t>RoC</a:t>
            </a:r>
            <a:endParaRPr lang="el-GR" u="sng" dirty="0">
              <a:solidFill>
                <a:srgbClr val="23541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" y="103379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Results</a:t>
            </a:r>
            <a:endParaRPr lang="en-GB" sz="2400" b="1" dirty="0">
              <a:solidFill>
                <a:srgbClr val="23541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03AD1E9-5994-44DA-A898-A3AD70B8D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644874"/>
              </p:ext>
            </p:extLst>
          </p:nvPr>
        </p:nvGraphicFramePr>
        <p:xfrm>
          <a:off x="271614" y="1976120"/>
          <a:ext cx="3724910" cy="468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64920" y="1666606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Courses Levels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ACE961-A7BC-4C39-A7C4-E79A29B965CA}"/>
              </a:ext>
            </a:extLst>
          </p:cNvPr>
          <p:cNvSpPr txBox="1"/>
          <p:nvPr/>
        </p:nvSpPr>
        <p:spPr>
          <a:xfrm>
            <a:off x="4031249" y="1683368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Courses and participants – Example 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TUC</a:t>
            </a:r>
            <a:endParaRPr lang="en-US" dirty="0">
              <a:solidFill>
                <a:srgbClr val="235410"/>
              </a:solidFill>
              <a:latin typeface="Calibri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014992E-468E-42A6-9380-5F56F0EF4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218028"/>
              </p:ext>
            </p:extLst>
          </p:nvPr>
        </p:nvGraphicFramePr>
        <p:xfrm>
          <a:off x="3780430" y="1997352"/>
          <a:ext cx="5363570" cy="466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43560" y="1407296"/>
            <a:ext cx="4376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CE </a:t>
            </a:r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related Research </a:t>
            </a:r>
            <a:r>
              <a:rPr lang="en-US" u="sng" dirty="0" smtClean="0">
                <a:solidFill>
                  <a:srgbClr val="235410"/>
                </a:solidFill>
                <a:latin typeface="Calibri" pitchFamily="34" charset="0"/>
              </a:rPr>
              <a:t>and Educational Infrastructure in </a:t>
            </a:r>
            <a:r>
              <a:rPr lang="en-US" u="sng" dirty="0" err="1" smtClean="0">
                <a:solidFill>
                  <a:srgbClr val="235410"/>
                </a:solidFill>
                <a:latin typeface="Calibri" pitchFamily="34" charset="0"/>
              </a:rPr>
              <a:t>RoC</a:t>
            </a:r>
            <a:endParaRPr lang="el-GR" u="sng" dirty="0">
              <a:solidFill>
                <a:srgbClr val="23541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" y="1033791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</a:t>
            </a:r>
          </a:p>
          <a:p>
            <a:pPr algn="ctr"/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Conclusions-Next steps</a:t>
            </a:r>
            <a:endParaRPr lang="en-GB" sz="2400" b="1" dirty="0">
              <a:solidFill>
                <a:srgbClr val="23541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4" y="2021264"/>
            <a:ext cx="6062659" cy="139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M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ost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active sectors including CE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fundamentals</a:t>
            </a:r>
            <a:endParaRPr lang="el-GR" dirty="0">
              <a:solidFill>
                <a:srgbClr val="FFC000"/>
              </a:solidFill>
              <a:latin typeface="Calibri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Waste collection, treatment and disposal activities</a:t>
            </a:r>
            <a:endParaRPr lang="el-GR" dirty="0">
              <a:solidFill>
                <a:srgbClr val="FFC000"/>
              </a:solidFill>
              <a:latin typeface="Calibri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Remediation activities and other waste management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services</a:t>
            </a:r>
            <a:endParaRPr lang="el-GR" dirty="0">
              <a:solidFill>
                <a:srgbClr val="FFC000"/>
              </a:solidFill>
              <a:latin typeface="Calibri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Crop- Animal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production and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related service activities </a:t>
            </a:r>
            <a:r>
              <a:rPr lang="en-US" dirty="0" err="1">
                <a:solidFill>
                  <a:srgbClr val="FFC000"/>
                </a:solidFill>
                <a:latin typeface="Calibri" pitchFamily="34" charset="0"/>
              </a:rPr>
              <a:t>eg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manufacture of food products. </a:t>
            </a:r>
            <a:endParaRPr lang="el-GR" dirty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endParaRPr lang="el-GR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5" y="3413760"/>
            <a:ext cx="5832350" cy="98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The number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of researchers and students involved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in CE related topics, reveals </a:t>
            </a:r>
            <a:r>
              <a:rPr lang="en-GB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GB" dirty="0">
                <a:solidFill>
                  <a:srgbClr val="FFC000"/>
                </a:solidFill>
                <a:latin typeface="Calibri" pitchFamily="34" charset="0"/>
              </a:rPr>
              <a:t>a strong academic and research profile </a:t>
            </a:r>
            <a:r>
              <a:rPr lang="en-GB" dirty="0" smtClean="0">
                <a:solidFill>
                  <a:srgbClr val="FFC000"/>
                </a:solidFill>
                <a:latin typeface="Calibri" pitchFamily="34" charset="0"/>
              </a:rPr>
              <a:t>which needs to establish cooperation channels with the private sector (mainly SMEs </a:t>
            </a:r>
            <a:r>
              <a:rPr lang="en-GB" dirty="0">
                <a:solidFill>
                  <a:srgbClr val="FFC000"/>
                </a:solidFill>
                <a:latin typeface="Calibri" pitchFamily="34" charset="0"/>
              </a:rPr>
              <a:t>with </a:t>
            </a:r>
            <a:r>
              <a:rPr lang="en-GB" dirty="0" smtClean="0">
                <a:solidFill>
                  <a:srgbClr val="FFC000"/>
                </a:solidFill>
                <a:latin typeface="Calibri" pitchFamily="34" charset="0"/>
              </a:rPr>
              <a:t>limited </a:t>
            </a:r>
            <a:r>
              <a:rPr lang="en-GB" dirty="0">
                <a:solidFill>
                  <a:srgbClr val="FFC000"/>
                </a:solidFill>
                <a:latin typeface="Calibri" pitchFamily="34" charset="0"/>
              </a:rPr>
              <a:t>innovation </a:t>
            </a:r>
            <a:r>
              <a:rPr lang="en-GB" dirty="0" smtClean="0">
                <a:solidFill>
                  <a:srgbClr val="FFC000"/>
                </a:solidFill>
                <a:latin typeface="Calibri" pitchFamily="34" charset="0"/>
              </a:rPr>
              <a:t>culture while Industrial sector remains underdeveloped).</a:t>
            </a:r>
            <a:endParaRPr lang="el-GR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4" y="4564225"/>
            <a:ext cx="5832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NEXT STEPS</a:t>
            </a:r>
          </a:p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Transition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towards CE to reduce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the environmental footprint of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production activities has been included as a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Horizontal Principle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to the issued  </a:t>
            </a:r>
            <a:r>
              <a:rPr lang="en-US" b="1" dirty="0" err="1" smtClean="0">
                <a:solidFill>
                  <a:srgbClr val="FFC000"/>
                </a:solidFill>
                <a:latin typeface="Calibri" pitchFamily="34" charset="0"/>
              </a:rPr>
              <a:t>RoC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 Strategic Plan 2020-2023.</a:t>
            </a:r>
            <a:endParaRPr lang="el-GR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53" y="3944225"/>
            <a:ext cx="2369453" cy="234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13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" y="1033791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</a:t>
            </a:r>
          </a:p>
          <a:p>
            <a:pPr algn="ctr"/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Conclusions-Next steps</a:t>
            </a:r>
            <a:endParaRPr lang="en-GB" sz="2400" b="1" dirty="0">
              <a:solidFill>
                <a:srgbClr val="23541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835" y="3438901"/>
            <a:ext cx="6062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In alignment with REPLACE Local Analysis, </a:t>
            </a:r>
            <a:r>
              <a:rPr lang="en-US" b="1" dirty="0" err="1" smtClean="0">
                <a:solidFill>
                  <a:srgbClr val="FFC000"/>
                </a:solidFill>
                <a:latin typeface="Calibri" pitchFamily="34" charset="0"/>
              </a:rPr>
              <a:t>RoC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RIS3 2021-2027 is focusing on</a:t>
            </a:r>
          </a:p>
          <a:p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• Innovation development with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emphasis on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universities/research centers and business partnerships.</a:t>
            </a:r>
          </a:p>
          <a:p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•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Strengthen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research infrastructures to support the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areas of regional economy specialization.</a:t>
            </a:r>
          </a:p>
          <a:p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• Undertake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investments for the exploitation of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the developed innovations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(as products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) or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their integration into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production procedures.</a:t>
            </a:r>
          </a:p>
          <a:p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•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Supporting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business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recovery by investing in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new activities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.</a:t>
            </a:r>
            <a:endParaRPr lang="el-GR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9710" y="581747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67902" y="2003688"/>
            <a:ext cx="6037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  <a:latin typeface="Calibri" pitchFamily="34" charset="0"/>
              </a:rPr>
              <a:t>RoC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 RIS3 Smart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Specialization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strategy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2021-2027 has been revised (July 2021) and included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CE transition principle in the following areas of specialization:</a:t>
            </a: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Sustainable </a:t>
            </a:r>
            <a:r>
              <a:rPr lang="en-US" dirty="0" err="1" smtClean="0">
                <a:solidFill>
                  <a:srgbClr val="FFC000"/>
                </a:solidFill>
                <a:latin typeface="Calibri" pitchFamily="34" charset="0"/>
              </a:rPr>
              <a:t>Agronutrition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</a:t>
            </a: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Sustainable Use of Resources</a:t>
            </a:r>
            <a:endParaRPr lang="el-GR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2284995"/>
            <a:ext cx="2674937" cy="27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8777" y="2003688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Revised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</a:rPr>
              <a:t>RoC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 RIS3 2021-2027</a:t>
            </a:r>
            <a:endParaRPr lang="el-GR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ctrTitle"/>
          </p:nvPr>
        </p:nvSpPr>
        <p:spPr>
          <a:xfrm>
            <a:off x="576072" y="2634481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4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Thank you! </a:t>
            </a:r>
            <a:endParaRPr sz="4400" b="0" i="0" u="none" strike="noStrike" cap="none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Εικόνα 4">
            <a:extLst>
              <a:ext uri="{FF2B5EF4-FFF2-40B4-BE49-F238E27FC236}">
                <a16:creationId xmlns:a16="http://schemas.microsoft.com/office/drawing/2014/main" xmlns="" id="{05B85253-481A-407D-9A9C-E16758F30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0078" y="4075109"/>
            <a:ext cx="100171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PK_logo_003.pdf">
            <a:extLst>
              <a:ext uri="{FF2B5EF4-FFF2-40B4-BE49-F238E27FC236}">
                <a16:creationId xmlns:a16="http://schemas.microsoft.com/office/drawing/2014/main" xmlns="" id="{99AEF3A8-C41B-45C8-92E1-76EBC6462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22" y="3255291"/>
            <a:ext cx="2616964" cy="261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2412" y="1086266"/>
            <a:ext cx="7936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REPLACE: </a:t>
            </a:r>
            <a:r>
              <a:rPr lang="en-US" sz="24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REgional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PoLicy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Actions for Circular Economy </a:t>
            </a:r>
            <a:endParaRPr lang="el-GR" sz="2400" b="1" i="1" dirty="0">
              <a:solidFill>
                <a:srgbClr val="235410"/>
              </a:solidFill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l-GR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Περιφερειακές δράσεις πολιτικής για την κυκλική οικονομία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3560" y="27432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67" y="4902637"/>
            <a:ext cx="29337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6" y="2017193"/>
            <a:ext cx="3684270" cy="468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267200" y="20901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35410"/>
                </a:solidFill>
              </a:rPr>
              <a:t>Project </a:t>
            </a:r>
            <a:r>
              <a:rPr lang="en-US" b="1" dirty="0" smtClean="0">
                <a:solidFill>
                  <a:srgbClr val="235410"/>
                </a:solidFill>
              </a:rPr>
              <a:t>Partners (9)</a:t>
            </a:r>
            <a:endParaRPr lang="el-GR" dirty="0">
              <a:solidFill>
                <a:srgbClr val="23541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235410"/>
                </a:solidFill>
              </a:rPr>
              <a:t>Lazio Region (IT)</a:t>
            </a:r>
            <a:endParaRPr lang="el-GR" dirty="0">
              <a:solidFill>
                <a:srgbClr val="23541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rgbClr val="235410"/>
                </a:solidFill>
              </a:rPr>
              <a:t>Veltha</a:t>
            </a:r>
            <a:r>
              <a:rPr lang="en-US" dirty="0">
                <a:solidFill>
                  <a:srgbClr val="235410"/>
                </a:solidFill>
              </a:rPr>
              <a:t> </a:t>
            </a:r>
            <a:r>
              <a:rPr lang="en-US" dirty="0" err="1">
                <a:solidFill>
                  <a:srgbClr val="235410"/>
                </a:solidFill>
              </a:rPr>
              <a:t>ivzw</a:t>
            </a:r>
            <a:r>
              <a:rPr lang="en-US" dirty="0">
                <a:solidFill>
                  <a:srgbClr val="235410"/>
                </a:solidFill>
              </a:rPr>
              <a:t> (BE)</a:t>
            </a:r>
            <a:endParaRPr lang="el-GR" dirty="0">
              <a:solidFill>
                <a:srgbClr val="23541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235410"/>
                </a:solidFill>
              </a:rPr>
              <a:t>Hamburg Institute of International Economics (DE)</a:t>
            </a:r>
            <a:endParaRPr lang="el-GR" dirty="0">
              <a:solidFill>
                <a:srgbClr val="23541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235410"/>
                </a:solidFill>
              </a:rPr>
              <a:t>Crete Region (EL)</a:t>
            </a:r>
            <a:endParaRPr lang="el-GR" dirty="0">
              <a:solidFill>
                <a:srgbClr val="23541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rgbClr val="235410"/>
                </a:solidFill>
              </a:rPr>
              <a:t>Nexa</a:t>
            </a:r>
            <a:r>
              <a:rPr lang="en-US" dirty="0">
                <a:solidFill>
                  <a:srgbClr val="235410"/>
                </a:solidFill>
              </a:rPr>
              <a:t> - regional agency for investment development and innovation (FR)</a:t>
            </a:r>
            <a:endParaRPr lang="el-GR" dirty="0">
              <a:solidFill>
                <a:srgbClr val="23541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235410"/>
                </a:solidFill>
              </a:rPr>
              <a:t>Province of </a:t>
            </a:r>
            <a:r>
              <a:rPr lang="en-US" dirty="0" err="1">
                <a:solidFill>
                  <a:srgbClr val="235410"/>
                </a:solidFill>
              </a:rPr>
              <a:t>Fryslân</a:t>
            </a:r>
            <a:r>
              <a:rPr lang="en-US" dirty="0">
                <a:solidFill>
                  <a:srgbClr val="235410"/>
                </a:solidFill>
              </a:rPr>
              <a:t> (NL)</a:t>
            </a:r>
            <a:endParaRPr lang="el-GR" dirty="0">
              <a:solidFill>
                <a:srgbClr val="23541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rgbClr val="235410"/>
                </a:solidFill>
              </a:rPr>
              <a:t>Lodzkie</a:t>
            </a:r>
            <a:r>
              <a:rPr lang="en-US" dirty="0">
                <a:solidFill>
                  <a:srgbClr val="235410"/>
                </a:solidFill>
              </a:rPr>
              <a:t> Region (PL)</a:t>
            </a:r>
            <a:endParaRPr lang="el-GR" dirty="0">
              <a:solidFill>
                <a:srgbClr val="23541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235410"/>
                </a:solidFill>
              </a:rPr>
              <a:t>Centro Region commission for coordination and development (PT)</a:t>
            </a:r>
            <a:endParaRPr lang="el-GR" dirty="0">
              <a:solidFill>
                <a:srgbClr val="23541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235410"/>
                </a:solidFill>
              </a:rPr>
              <a:t>North-East Regional Development Agency (RO)</a:t>
            </a:r>
            <a:endParaRPr lang="el-GR" dirty="0">
              <a:solidFill>
                <a:srgbClr val="2354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2412" y="1086266"/>
            <a:ext cx="7936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REPLACE: </a:t>
            </a:r>
            <a:r>
              <a:rPr lang="en-US" sz="24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REgional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PoLicy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Actions for Circular Economy </a:t>
            </a:r>
            <a:endParaRPr lang="el-GR" sz="2400" b="1" i="1" dirty="0">
              <a:solidFill>
                <a:srgbClr val="235410"/>
              </a:solidFill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l-GR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Περιφερειακές δράσεις πολιτικής για την κυκλική οικονομία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3560" y="27432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" y="3710940"/>
            <a:ext cx="5619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97041" y="3940909"/>
            <a:ext cx="462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Local Analysis: to identify regional CE potential </a:t>
            </a:r>
            <a:endParaRPr lang="el-GR" sz="1800" dirty="0">
              <a:solidFill>
                <a:srgbClr val="235410"/>
              </a:solidFill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2281" y="4596229"/>
            <a:ext cx="6883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Cross-regional synergies: to combine regional capabilities and enhance </a:t>
            </a:r>
          </a:p>
          <a:p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collaboration </a:t>
            </a:r>
            <a:endParaRPr lang="el-GR" sz="1800" dirty="0">
              <a:solidFill>
                <a:srgbClr val="235410"/>
              </a:solidFill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3241" y="5297269"/>
            <a:ext cx="421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Funding Tools: to finance the CE transition </a:t>
            </a:r>
            <a:endParaRPr lang="el-GR" sz="1800" dirty="0">
              <a:solidFill>
                <a:srgbClr val="235410"/>
              </a:solidFill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8001" y="5967829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Assessment Criteria: to evaluate CE proposals</a:t>
            </a:r>
            <a:endParaRPr lang="el-GR" sz="1800" dirty="0">
              <a:solidFill>
                <a:srgbClr val="235410"/>
              </a:solidFill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3425" y="2012037"/>
            <a:ext cx="78466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235410"/>
                </a:solidFill>
                <a:latin typeface="Calibri" pitchFamily="34" charset="0"/>
              </a:rPr>
              <a:t>REPLACE aims at </a:t>
            </a:r>
            <a:r>
              <a:rPr lang="en-US" sz="1800" dirty="0" smtClean="0">
                <a:solidFill>
                  <a:srgbClr val="235410"/>
                </a:solidFill>
                <a:latin typeface="Calibri" pitchFamily="34" charset="0"/>
              </a:rPr>
              <a:t>enhancing the transition towards </a:t>
            </a:r>
            <a:r>
              <a:rPr lang="en-US" sz="1800" dirty="0">
                <a:solidFill>
                  <a:srgbClr val="235410"/>
                </a:solidFill>
                <a:latin typeface="Calibri" pitchFamily="34" charset="0"/>
              </a:rPr>
              <a:t>a </a:t>
            </a:r>
            <a:r>
              <a:rPr lang="en-US" sz="1800" dirty="0" smtClean="0">
                <a:solidFill>
                  <a:srgbClr val="235410"/>
                </a:solidFill>
                <a:latin typeface="Calibri" pitchFamily="34" charset="0"/>
              </a:rPr>
              <a:t>CE by influencing the regional policy instruments: </a:t>
            </a:r>
            <a:r>
              <a:rPr lang="en-US" sz="1800" dirty="0">
                <a:solidFill>
                  <a:srgbClr val="235410"/>
                </a:solidFill>
                <a:latin typeface="Calibri" pitchFamily="34" charset="0"/>
              </a:rPr>
              <a:t>the main operative target refers to the development and </a:t>
            </a:r>
            <a:r>
              <a:rPr lang="en-US" sz="1800" dirty="0" smtClean="0">
                <a:solidFill>
                  <a:srgbClr val="235410"/>
                </a:solidFill>
                <a:latin typeface="Calibri" pitchFamily="34" charset="0"/>
              </a:rPr>
              <a:t>implementation</a:t>
            </a:r>
            <a:r>
              <a:rPr lang="en-US" sz="1800" dirty="0" smtClean="0">
                <a:solidFill>
                  <a:srgbClr val="235410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235410"/>
                </a:solidFill>
                <a:latin typeface="Calibri" pitchFamily="34" charset="0"/>
              </a:rPr>
              <a:t>of policies and actions focusing on identification, valorization, assessment and financing of</a:t>
            </a:r>
            <a:r>
              <a:rPr lang="en-US" sz="1800" b="1" dirty="0">
                <a:solidFill>
                  <a:srgbClr val="235410"/>
                </a:solidFill>
                <a:latin typeface="Calibri" pitchFamily="34" charset="0"/>
              </a:rPr>
              <a:t> circular value chains</a:t>
            </a:r>
            <a:r>
              <a:rPr lang="en-US" sz="1800" dirty="0">
                <a:solidFill>
                  <a:srgbClr val="235410"/>
                </a:solidFill>
                <a:latin typeface="Calibri" pitchFamily="34" charset="0"/>
              </a:rPr>
              <a:t>, resulting in new local and interregional projects. </a:t>
            </a:r>
          </a:p>
        </p:txBody>
      </p:sp>
    </p:spTree>
    <p:extLst>
      <p:ext uri="{BB962C8B-B14F-4D97-AF65-F5344CB8AC3E}">
        <p14:creationId xmlns:p14="http://schemas.microsoft.com/office/powerpoint/2010/main" val="42886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560" y="103379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Scope</a:t>
            </a:r>
            <a:r>
              <a:rPr lang="el-GR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GB" sz="2400" b="1" dirty="0">
              <a:solidFill>
                <a:srgbClr val="23541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6060327"/>
              </p:ext>
            </p:extLst>
          </p:nvPr>
        </p:nvGraphicFramePr>
        <p:xfrm>
          <a:off x="678443" y="1710214"/>
          <a:ext cx="7840717" cy="482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99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10" y="2585719"/>
            <a:ext cx="6379020" cy="387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" y="1033791"/>
            <a:ext cx="8199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SCREEN: Synergic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CirculaR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Economy across European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regioNs</a:t>
            </a:r>
            <a:r>
              <a:rPr lang="el-GR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GB" sz="2400" b="1" dirty="0">
              <a:solidFill>
                <a:srgbClr val="23541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435" y="1495456"/>
            <a:ext cx="8322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Horizon 2020 project</a:t>
            </a:r>
          </a:p>
          <a:p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Ancestor of REPLACE</a:t>
            </a:r>
          </a:p>
          <a:p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4-step</a:t>
            </a:r>
            <a:r>
              <a:rPr lang="en-US" sz="1800" dirty="0" smtClean="0">
                <a:solidFill>
                  <a:srgbClr val="235410"/>
                </a:solidFill>
                <a:latin typeface="Calibri" pitchFamily="34" charset="0"/>
              </a:rPr>
              <a:t> bottom-up </a:t>
            </a:r>
            <a:r>
              <a:rPr lang="en-US" sz="1800" dirty="0">
                <a:solidFill>
                  <a:srgbClr val="235410"/>
                </a:solidFill>
                <a:latin typeface="Calibri" pitchFamily="34" charset="0"/>
              </a:rPr>
              <a:t>approach based on a continuous consultation among its 17 Regions.</a:t>
            </a:r>
          </a:p>
          <a:p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sz="1800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GB" sz="1800" dirty="0">
              <a:solidFill>
                <a:srgbClr val="2354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560" y="1033791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Methodology</a:t>
            </a:r>
            <a:r>
              <a:rPr lang="el-GR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GB" sz="2400" b="1" dirty="0">
              <a:solidFill>
                <a:srgbClr val="23541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2DC7FEA-33BE-4285-A1D4-28CBAEA0D9C0}"/>
              </a:ext>
            </a:extLst>
          </p:cNvPr>
          <p:cNvSpPr txBox="1">
            <a:spLocks/>
          </p:cNvSpPr>
          <p:nvPr/>
        </p:nvSpPr>
        <p:spPr>
          <a:xfrm>
            <a:off x="609600" y="1739296"/>
            <a:ext cx="7992888" cy="49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u="sng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Database </a:t>
            </a:r>
            <a:r>
              <a:rPr lang="en-US" sz="1800" u="sng" dirty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u="sng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Bibliographic search-Previous experience) </a:t>
            </a:r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 smtClean="0">
              <a:solidFill>
                <a:srgbClr val="2354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Organizations of the triple helix focusing on CE</a:t>
            </a:r>
            <a:endParaRPr lang="en-US" sz="1800" dirty="0" smtClean="0">
              <a:solidFill>
                <a:srgbClr val="2354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institutes and universities,  </a:t>
            </a:r>
            <a:endParaRPr lang="en-US" sz="1800" dirty="0" smtClean="0">
              <a:solidFill>
                <a:srgbClr val="2354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bodies,</a:t>
            </a:r>
            <a:endParaRPr lang="en-US" sz="1800" dirty="0" smtClean="0">
              <a:solidFill>
                <a:srgbClr val="2354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Private sector</a:t>
            </a:r>
            <a:endParaRPr lang="en-US" sz="1800" dirty="0" smtClean="0">
              <a:solidFill>
                <a:srgbClr val="2354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Respective projects, applications and pilot infrastructures</a:t>
            </a:r>
            <a:endParaRPr lang="en-US" sz="1800" dirty="0" smtClean="0">
              <a:solidFill>
                <a:srgbClr val="2354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u="sng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Interviews</a:t>
            </a:r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 smtClean="0">
              <a:solidFill>
                <a:srgbClr val="2354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Stakeholders</a:t>
            </a:r>
            <a:endParaRPr lang="en-US" sz="1800" dirty="0" smtClean="0">
              <a:solidFill>
                <a:srgbClr val="2354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of a specially designed questionnaire</a:t>
            </a:r>
            <a:endParaRPr lang="en-US" sz="1800" dirty="0" smtClean="0">
              <a:solidFill>
                <a:srgbClr val="2354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u="sng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Completion of Screen Tool</a:t>
            </a:r>
            <a:endParaRPr lang="en-US" sz="1800" dirty="0" smtClean="0">
              <a:solidFill>
                <a:srgbClr val="2354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u="sng" dirty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u="sng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nalysis </a:t>
            </a:r>
            <a:r>
              <a:rPr lang="en-US" sz="1800" u="sng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above data</a:t>
            </a:r>
            <a:r>
              <a:rPr lang="en-US" sz="1800" dirty="0" smtClean="0">
                <a:solidFill>
                  <a:srgbClr val="23541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extraction of results and conclusions</a:t>
            </a:r>
            <a:endParaRPr lang="en-US" sz="1800" dirty="0">
              <a:solidFill>
                <a:srgbClr val="2354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1240" y="2573030"/>
            <a:ext cx="2270759" cy="523220"/>
          </a:xfrm>
          <a:prstGeom prst="rect">
            <a:avLst/>
          </a:prstGeom>
          <a:solidFill>
            <a:srgbClr val="FFC000"/>
          </a:solidFill>
          <a:ln>
            <a:solidFill>
              <a:srgbClr val="23541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INTERVIEW PERIOD</a:t>
            </a:r>
          </a:p>
          <a:p>
            <a:r>
              <a:rPr lang="en-US" b="1" dirty="0" smtClean="0">
                <a:latin typeface="Calibri" pitchFamily="34" charset="0"/>
              </a:rPr>
              <a:t>June-September 2020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6044" y="3807354"/>
            <a:ext cx="4132355" cy="181588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This research prepared a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record,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upon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endParaRPr lang="el-GR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en-US" b="1" i="1" dirty="0">
                <a:solidFill>
                  <a:schemeClr val="tx1"/>
                </a:solidFill>
                <a:latin typeface="Calibri" pitchFamily="34" charset="0"/>
              </a:rPr>
              <a:t>R&amp;D Initiatives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including CE fundamentals in at least one stage of planning</a:t>
            </a:r>
            <a:endParaRPr lang="el-GR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en-US" b="1" i="1" dirty="0">
                <a:solidFill>
                  <a:schemeClr val="tx1"/>
                </a:solidFill>
                <a:latin typeface="Calibri" pitchFamily="34" charset="0"/>
              </a:rPr>
              <a:t>Educational Community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including CE either in their courses, or in their research activities </a:t>
            </a:r>
            <a:endParaRPr lang="el-GR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en-US" b="1" i="1" dirty="0">
                <a:solidFill>
                  <a:schemeClr val="tx1"/>
                </a:solidFill>
                <a:latin typeface="Calibri" pitchFamily="34" charset="0"/>
              </a:rPr>
              <a:t>Innovation capabilities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, developing CE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criteria </a:t>
            </a:r>
            <a:endParaRPr lang="el-GR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en-US" b="1" i="1" dirty="0">
                <a:solidFill>
                  <a:schemeClr val="tx1"/>
                </a:solidFill>
                <a:latin typeface="Calibri" pitchFamily="34" charset="0"/>
              </a:rPr>
              <a:t>Emerging ideas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, that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lead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to projects based on CE </a:t>
            </a:r>
            <a:endParaRPr lang="el-GR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0" y="103379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Results</a:t>
            </a:r>
            <a:endParaRPr lang="en-GB" sz="2400" b="1" dirty="0">
              <a:solidFill>
                <a:srgbClr val="23541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2DC7FEA-33BE-4285-A1D4-28CBAEA0D9C0}"/>
              </a:ext>
            </a:extLst>
          </p:cNvPr>
          <p:cNvSpPr txBox="1">
            <a:spLocks/>
          </p:cNvSpPr>
          <p:nvPr/>
        </p:nvSpPr>
        <p:spPr>
          <a:xfrm>
            <a:off x="2843818" y="1403304"/>
            <a:ext cx="3604275" cy="54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 interviews &amp; 61 emerging ideas </a:t>
            </a:r>
            <a:endParaRPr lang="en-US" sz="1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9" y="2527750"/>
            <a:ext cx="5411811" cy="416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5475" y="4020233"/>
            <a:ext cx="2847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49% Universities-Research Institutes</a:t>
            </a:r>
            <a:endParaRPr lang="el-GR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5981" y="4361825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35% Private sector</a:t>
            </a:r>
            <a:endParaRPr lang="el-GR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6487" y="4703417"/>
            <a:ext cx="147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  <a:latin typeface="Calibri" pitchFamily="34" charset="0"/>
              </a:rPr>
              <a:t>16% Public sector</a:t>
            </a:r>
            <a:endParaRPr lang="el-GR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805" y="2096562"/>
            <a:ext cx="4973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Distribution of emerging ideas based on their stage / evolution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5612" y="3459052"/>
            <a:ext cx="3026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Distribution of emerging ideas based on the 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responsible body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0" y="103379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Results</a:t>
            </a:r>
            <a:endParaRPr lang="en-GB" sz="2400" b="1" dirty="0">
              <a:solidFill>
                <a:srgbClr val="23541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6963" y="2156936"/>
            <a:ext cx="4109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86.7% of </a:t>
            </a:r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the emerging ideas are shared between the production and the provision of use / Services.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" y="1937833"/>
            <a:ext cx="4739481" cy="46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880" y="1619374"/>
            <a:ext cx="4867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Distribution of emerging ideas based on 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the value chain 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64008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4" y="1852613"/>
            <a:ext cx="8522624" cy="45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0560" y="103379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 </a:t>
            </a:r>
            <a:r>
              <a:rPr lang="en-US" sz="24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Capabilities in the </a:t>
            </a:r>
            <a:r>
              <a:rPr lang="en-US" sz="2400" b="1" i="1" dirty="0" err="1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RoC</a:t>
            </a:r>
            <a:r>
              <a:rPr lang="en-US" sz="2400" b="1" i="1" dirty="0" smtClean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-Local Analysis Results</a:t>
            </a:r>
            <a:endParaRPr lang="en-GB" sz="2400" b="1" dirty="0">
              <a:solidFill>
                <a:srgbClr val="23541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58" y="6431280"/>
            <a:ext cx="4820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Notice: Each </a:t>
            </a:r>
            <a:r>
              <a:rPr lang="en-US" dirty="0">
                <a:solidFill>
                  <a:srgbClr val="235410"/>
                </a:solidFill>
                <a:latin typeface="Calibri" pitchFamily="34" charset="0"/>
              </a:rPr>
              <a:t>idea can be related to more than one target area</a:t>
            </a:r>
            <a:r>
              <a:rPr lang="en-US" dirty="0" smtClean="0">
                <a:solidFill>
                  <a:srgbClr val="235410"/>
                </a:solidFill>
                <a:latin typeface="Calibri" pitchFamily="34" charset="0"/>
              </a:rPr>
              <a:t>.</a:t>
            </a:r>
            <a:endParaRPr lang="el-GR" dirty="0">
              <a:solidFill>
                <a:srgbClr val="23541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6533" y="1493968"/>
            <a:ext cx="35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35410"/>
                </a:solidFill>
                <a:latin typeface="Calibri" pitchFamily="34" charset="0"/>
              </a:rPr>
              <a:t>Number of ideas per Target - Sector</a:t>
            </a:r>
            <a:endParaRPr lang="el-GR" sz="1800" dirty="0">
              <a:solidFill>
                <a:srgbClr val="23541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1804" y="3538180"/>
            <a:ext cx="3093056" cy="28931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35410"/>
                </a:solidFill>
              </a:rPr>
              <a:t>Target-Sector with the majority of emerging ideas</a:t>
            </a:r>
          </a:p>
          <a:p>
            <a:endParaRPr lang="en-US" b="1" dirty="0" smtClean="0">
              <a:solidFill>
                <a:srgbClr val="235410"/>
              </a:solidFill>
            </a:endParaRPr>
          </a:p>
          <a:p>
            <a:r>
              <a:rPr lang="en-US" dirty="0" smtClean="0">
                <a:solidFill>
                  <a:srgbClr val="235410"/>
                </a:solidFill>
              </a:rPr>
              <a:t>E38 </a:t>
            </a:r>
            <a:r>
              <a:rPr lang="en-US" dirty="0">
                <a:solidFill>
                  <a:srgbClr val="235410"/>
                </a:solidFill>
              </a:rPr>
              <a:t>- Waste collection, treatment and disposal activities; materials recovery, </a:t>
            </a:r>
            <a:endParaRPr lang="en-US" dirty="0" smtClean="0">
              <a:solidFill>
                <a:srgbClr val="235410"/>
              </a:solidFill>
            </a:endParaRPr>
          </a:p>
          <a:p>
            <a:r>
              <a:rPr lang="en-US" dirty="0" smtClean="0">
                <a:solidFill>
                  <a:srgbClr val="235410"/>
                </a:solidFill>
              </a:rPr>
              <a:t>E39 </a:t>
            </a:r>
            <a:r>
              <a:rPr lang="en-US" dirty="0">
                <a:solidFill>
                  <a:srgbClr val="235410"/>
                </a:solidFill>
              </a:rPr>
              <a:t>- Remediation activities and other waste management services </a:t>
            </a:r>
            <a:endParaRPr lang="en-US" dirty="0" smtClean="0">
              <a:solidFill>
                <a:srgbClr val="235410"/>
              </a:solidFill>
            </a:endParaRPr>
          </a:p>
          <a:p>
            <a:r>
              <a:rPr lang="en-US" dirty="0" smtClean="0">
                <a:solidFill>
                  <a:srgbClr val="235410"/>
                </a:solidFill>
              </a:rPr>
              <a:t>A1 </a:t>
            </a:r>
            <a:r>
              <a:rPr lang="en-US" dirty="0">
                <a:solidFill>
                  <a:srgbClr val="235410"/>
                </a:solidFill>
              </a:rPr>
              <a:t>- Crop and animal production, hunting and related service activities</a:t>
            </a:r>
            <a:r>
              <a:rPr lang="en-US" dirty="0" smtClean="0">
                <a:solidFill>
                  <a:srgbClr val="235410"/>
                </a:solidFill>
              </a:rPr>
              <a:t>.</a:t>
            </a:r>
          </a:p>
          <a:p>
            <a:r>
              <a:rPr lang="en-US" dirty="0" smtClean="0">
                <a:solidFill>
                  <a:srgbClr val="235410"/>
                </a:solidFill>
              </a:rPr>
              <a:t>E37 – Sewerage</a:t>
            </a:r>
          </a:p>
          <a:p>
            <a:r>
              <a:rPr lang="en-US" dirty="0" smtClean="0">
                <a:solidFill>
                  <a:srgbClr val="235410"/>
                </a:solidFill>
              </a:rPr>
              <a:t>C10 – Manufacture of food products</a:t>
            </a:r>
          </a:p>
          <a:p>
            <a:r>
              <a:rPr lang="en-US" dirty="0" smtClean="0">
                <a:solidFill>
                  <a:srgbClr val="235410"/>
                </a:solidFill>
              </a:rPr>
              <a:t> </a:t>
            </a:r>
            <a:endParaRPr lang="el-GR" dirty="0">
              <a:solidFill>
                <a:srgbClr val="2354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1107</Words>
  <Application>Microsoft Office PowerPoint</Application>
  <PresentationFormat>On-screen Show (4:3)</PresentationFormat>
  <Paragraphs>176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BASIC</vt:lpstr>
      <vt:lpstr>CONTENT page</vt:lpstr>
      <vt:lpstr>IMAGE</vt:lpstr>
      <vt:lpstr>BLOCK page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CreteRegion2</dc:creator>
  <cp:lastModifiedBy>MARIA KANDILOGIANNAKI</cp:lastModifiedBy>
  <cp:revision>98</cp:revision>
  <cp:lastPrinted>2019-10-10T21:46:01Z</cp:lastPrinted>
  <dcterms:modified xsi:type="dcterms:W3CDTF">2021-10-03T13:19:02Z</dcterms:modified>
</cp:coreProperties>
</file>