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
  </p:notesMasterIdLst>
  <p:handoutMasterIdLst>
    <p:handoutMasterId r:id="rId17"/>
  </p:handoutMasterIdLst>
  <p:sldIdLst>
    <p:sldId id="818" r:id="rId2"/>
    <p:sldId id="819" r:id="rId3"/>
    <p:sldId id="835" r:id="rId4"/>
    <p:sldId id="836" r:id="rId5"/>
    <p:sldId id="820" r:id="rId6"/>
    <p:sldId id="838" r:id="rId7"/>
    <p:sldId id="839" r:id="rId8"/>
    <p:sldId id="840" r:id="rId9"/>
    <p:sldId id="841" r:id="rId10"/>
    <p:sldId id="842" r:id="rId11"/>
    <p:sldId id="843" r:id="rId12"/>
    <p:sldId id="844" r:id="rId13"/>
    <p:sldId id="846" r:id="rId14"/>
    <p:sldId id="847" r:id="rId15"/>
  </p:sldIdLst>
  <p:sldSz cx="9144000" cy="6858000" type="screen4x3"/>
  <p:notesSz cx="6797675" cy="9928225"/>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C6600"/>
    <a:srgbClr val="F3F9FA"/>
    <a:srgbClr val="E7F3F4"/>
    <a:srgbClr val="E7E9EA"/>
    <a:srgbClr val="993300"/>
    <a:srgbClr val="FF66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4434" autoAdjust="0"/>
  </p:normalViewPr>
  <p:slideViewPr>
    <p:cSldViewPr>
      <p:cViewPr varScale="1">
        <p:scale>
          <a:sx n="108" d="100"/>
          <a:sy n="108" d="100"/>
        </p:scale>
        <p:origin x="16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24"/>
    </p:cViewPr>
  </p:sorterViewPr>
  <p:notesViewPr>
    <p:cSldViewPr>
      <p:cViewPr varScale="1">
        <p:scale>
          <a:sx n="57" d="100"/>
          <a:sy n="57" d="100"/>
        </p:scale>
        <p:origin x="-2520"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l-G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B6BB5AE7-F2B4-46B4-A808-B9EE104D569C}" type="datetimeFigureOut">
              <a:rPr lang="el-GR"/>
              <a:pPr>
                <a:defRPr/>
              </a:pPr>
              <a:t>07.10.2021</a:t>
            </a:fld>
            <a:endParaRPr lang="el-G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l-G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AB07447-935C-4BE2-9935-B894FCC9B01C}" type="slidenum">
              <a:rPr lang="el-GR" altLang="el-GR"/>
              <a:pPr>
                <a:defRPr/>
              </a:pPr>
              <a:t>‹#›</a:t>
            </a:fld>
            <a:endParaRPr lang="el-GR" alt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l-GR"/>
          </a:p>
        </p:txBody>
      </p:sp>
      <p:sp>
        <p:nvSpPr>
          <p:cNvPr id="3" name="2 - Θέση ημερομηνίας"/>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0C63B559-94FA-4091-8174-A7CEF6BA8EE6}" type="datetimeFigureOut">
              <a:rPr lang="el-GR"/>
              <a:pPr>
                <a:defRPr/>
              </a:pPr>
              <a:t>06.10.2021</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l-GR"/>
          </a:p>
        </p:txBody>
      </p:sp>
      <p:sp>
        <p:nvSpPr>
          <p:cNvPr id="7" name="6 - Θέση αριθμού διαφάνειας"/>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2E226EB-3029-4585-AD8B-516DDBBE742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60413" y="1958975"/>
            <a:ext cx="7772400" cy="2117725"/>
          </a:xfrm>
        </p:spPr>
        <p:txBody>
          <a:bodyPr/>
          <a:lstStyle>
            <a:lvl1pPr>
              <a:defRPr sz="3000" b="1">
                <a:solidFill>
                  <a:srgbClr val="0000FF"/>
                </a:solidFill>
              </a:defRPr>
            </a:lvl1pPr>
          </a:lstStyle>
          <a:p>
            <a:r>
              <a:rPr lang="el-GR"/>
              <a:t>Click to edit Master title style</a:t>
            </a:r>
          </a:p>
        </p:txBody>
      </p:sp>
      <p:sp>
        <p:nvSpPr>
          <p:cNvPr id="11267" name="Rectangle 3"/>
          <p:cNvSpPr>
            <a:spLocks noGrp="1" noChangeArrowheads="1"/>
          </p:cNvSpPr>
          <p:nvPr>
            <p:ph type="subTitle" idx="1"/>
          </p:nvPr>
        </p:nvSpPr>
        <p:spPr>
          <a:xfrm>
            <a:off x="1627188" y="6021388"/>
            <a:ext cx="6400800" cy="576262"/>
          </a:xfrm>
        </p:spPr>
        <p:txBody>
          <a:bodyPr/>
          <a:lstStyle>
            <a:lvl1pPr marL="0" indent="0" algn="ctr">
              <a:buFontTx/>
              <a:buNone/>
              <a:defRPr sz="2200">
                <a:solidFill>
                  <a:srgbClr val="FF9900"/>
                </a:solidFill>
              </a:defRPr>
            </a:lvl1pPr>
          </a:lstStyle>
          <a:p>
            <a:r>
              <a:rPr lang="el-GR"/>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5"/>
          <p:cNvSpPr>
            <a:spLocks noGrp="1" noChangeArrowheads="1"/>
          </p:cNvSpPr>
          <p:nvPr>
            <p:ph type="ftr" sz="quarter" idx="11"/>
          </p:nvPr>
        </p:nvSpPr>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21298B8-8792-446B-9744-071DBBD42E8A}" type="slidenum">
              <a:rPr lang="el-GR" altLang="el-GR"/>
              <a:pPr>
                <a:defRPr/>
              </a:pPr>
              <a:t>‹#›</a:t>
            </a:fld>
            <a:endParaRPr lang="el-GR" altLang="el-GR"/>
          </a:p>
        </p:txBody>
      </p:sp>
    </p:spTree>
    <p:extLst>
      <p:ext uri="{BB962C8B-B14F-4D97-AF65-F5344CB8AC3E}">
        <p14:creationId xmlns:p14="http://schemas.microsoft.com/office/powerpoint/2010/main" val="295983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53A4BF6-4C7A-4DA3-82FB-DD83AC8DF563}" type="slidenum">
              <a:rPr lang="el-GR" altLang="el-GR"/>
              <a:pPr>
                <a:defRPr/>
              </a:pPr>
              <a:t>‹#›</a:t>
            </a:fld>
            <a:endParaRPr lang="el-GR" altLang="el-GR"/>
          </a:p>
        </p:txBody>
      </p:sp>
    </p:spTree>
    <p:extLst>
      <p:ext uri="{BB962C8B-B14F-4D97-AF65-F5344CB8AC3E}">
        <p14:creationId xmlns:p14="http://schemas.microsoft.com/office/powerpoint/2010/main" val="333124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274638"/>
            <a:ext cx="18923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1116013" y="274638"/>
            <a:ext cx="552608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8A2074D-8CFE-4754-8441-4998D112F2C7}" type="slidenum">
              <a:rPr lang="el-GR" altLang="el-GR"/>
              <a:pPr>
                <a:defRPr/>
              </a:pPr>
              <a:t>‹#›</a:t>
            </a:fld>
            <a:endParaRPr lang="el-GR" altLang="el-GR"/>
          </a:p>
        </p:txBody>
      </p:sp>
    </p:spTree>
    <p:extLst>
      <p:ext uri="{BB962C8B-B14F-4D97-AF65-F5344CB8AC3E}">
        <p14:creationId xmlns:p14="http://schemas.microsoft.com/office/powerpoint/2010/main" val="86867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74638"/>
            <a:ext cx="7570787"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1116013" y="1600200"/>
            <a:ext cx="3708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976813" y="1600200"/>
            <a:ext cx="37099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4A41764-4D36-4986-9424-C1F8508DA5DF}" type="slidenum">
              <a:rPr lang="el-GR" altLang="el-GR"/>
              <a:pPr>
                <a:defRPr/>
              </a:pPr>
              <a:t>‹#›</a:t>
            </a:fld>
            <a:endParaRPr lang="el-GR" altLang="el-GR"/>
          </a:p>
        </p:txBody>
      </p:sp>
    </p:spTree>
    <p:extLst>
      <p:ext uri="{BB962C8B-B14F-4D97-AF65-F5344CB8AC3E}">
        <p14:creationId xmlns:p14="http://schemas.microsoft.com/office/powerpoint/2010/main" val="130125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74638"/>
            <a:ext cx="7570787" cy="1143000"/>
          </a:xfrm>
        </p:spPr>
        <p:txBody>
          <a:bodyPr/>
          <a:lstStyle/>
          <a:p>
            <a:r>
              <a:rPr lang="en-US"/>
              <a:t>Click to edit Master title style</a:t>
            </a:r>
            <a:endParaRPr lang="el-GR"/>
          </a:p>
        </p:txBody>
      </p:sp>
      <p:sp>
        <p:nvSpPr>
          <p:cNvPr id="3" name="Content Placeholder 2"/>
          <p:cNvSpPr>
            <a:spLocks noGrp="1"/>
          </p:cNvSpPr>
          <p:nvPr>
            <p:ph sz="half" idx="1"/>
          </p:nvPr>
        </p:nvSpPr>
        <p:spPr>
          <a:xfrm>
            <a:off x="1116013" y="1600200"/>
            <a:ext cx="3708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976813" y="1600200"/>
            <a:ext cx="370998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976813" y="3938588"/>
            <a:ext cx="370998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AFEEB6AF-E3C9-49B2-B32E-395F71BF0891}" type="slidenum">
              <a:rPr lang="el-GR" altLang="el-GR"/>
              <a:pPr>
                <a:defRPr/>
              </a:pPr>
              <a:t>‹#›</a:t>
            </a:fld>
            <a:endParaRPr lang="el-GR" altLang="el-GR"/>
          </a:p>
        </p:txBody>
      </p:sp>
    </p:spTree>
    <p:extLst>
      <p:ext uri="{BB962C8B-B14F-4D97-AF65-F5344CB8AC3E}">
        <p14:creationId xmlns:p14="http://schemas.microsoft.com/office/powerpoint/2010/main" val="235777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74638"/>
            <a:ext cx="7570787"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1116013" y="1600200"/>
            <a:ext cx="3708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976813" y="1600200"/>
            <a:ext cx="370998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976813" y="3938588"/>
            <a:ext cx="370998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4FAFE46D-1FEA-485C-BEFC-5508AE1A0B9B}" type="slidenum">
              <a:rPr lang="el-GR" altLang="el-GR"/>
              <a:pPr>
                <a:defRPr/>
              </a:pPr>
              <a:t>‹#›</a:t>
            </a:fld>
            <a:endParaRPr lang="el-GR" altLang="el-GR"/>
          </a:p>
        </p:txBody>
      </p:sp>
    </p:spTree>
    <p:extLst>
      <p:ext uri="{BB962C8B-B14F-4D97-AF65-F5344CB8AC3E}">
        <p14:creationId xmlns:p14="http://schemas.microsoft.com/office/powerpoint/2010/main" val="53850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07DEA0A-FA7C-41E7-92AD-A62857B98C00}" type="slidenum">
              <a:rPr lang="el-GR" altLang="el-GR"/>
              <a:pPr>
                <a:defRPr/>
              </a:pPr>
              <a:t>‹#›</a:t>
            </a:fld>
            <a:endParaRPr lang="el-GR" altLang="el-GR"/>
          </a:p>
        </p:txBody>
      </p:sp>
    </p:spTree>
    <p:extLst>
      <p:ext uri="{BB962C8B-B14F-4D97-AF65-F5344CB8AC3E}">
        <p14:creationId xmlns:p14="http://schemas.microsoft.com/office/powerpoint/2010/main" val="46771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CD82F34-EDFE-46FD-BB8C-1C344752DBD2}" type="slidenum">
              <a:rPr lang="el-GR" altLang="el-GR"/>
              <a:pPr>
                <a:defRPr/>
              </a:pPr>
              <a:t>‹#›</a:t>
            </a:fld>
            <a:endParaRPr lang="el-GR" altLang="el-GR"/>
          </a:p>
        </p:txBody>
      </p:sp>
    </p:spTree>
    <p:extLst>
      <p:ext uri="{BB962C8B-B14F-4D97-AF65-F5344CB8AC3E}">
        <p14:creationId xmlns:p14="http://schemas.microsoft.com/office/powerpoint/2010/main" val="422961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1116013" y="1600200"/>
            <a:ext cx="370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976813" y="1600200"/>
            <a:ext cx="37099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B79C96-0088-4BB6-8F6D-848EA725CA2C}" type="slidenum">
              <a:rPr lang="el-GR" altLang="el-GR"/>
              <a:pPr>
                <a:defRPr/>
              </a:pPr>
              <a:t>‹#›</a:t>
            </a:fld>
            <a:endParaRPr lang="el-GR" altLang="el-GR"/>
          </a:p>
        </p:txBody>
      </p:sp>
    </p:spTree>
    <p:extLst>
      <p:ext uri="{BB962C8B-B14F-4D97-AF65-F5344CB8AC3E}">
        <p14:creationId xmlns:p14="http://schemas.microsoft.com/office/powerpoint/2010/main" val="387662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F06B9780-5B2B-450F-9539-D7C3ACF0F6ED}" type="slidenum">
              <a:rPr lang="el-GR" altLang="el-GR"/>
              <a:pPr>
                <a:defRPr/>
              </a:pPr>
              <a:t>‹#›</a:t>
            </a:fld>
            <a:endParaRPr lang="el-GR" altLang="el-GR"/>
          </a:p>
        </p:txBody>
      </p:sp>
    </p:spTree>
    <p:extLst>
      <p:ext uri="{BB962C8B-B14F-4D97-AF65-F5344CB8AC3E}">
        <p14:creationId xmlns:p14="http://schemas.microsoft.com/office/powerpoint/2010/main" val="324535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950A14D0-AF29-40D7-A5AA-13DD3403D084}" type="slidenum">
              <a:rPr lang="el-GR" altLang="el-GR"/>
              <a:pPr>
                <a:defRPr/>
              </a:pPr>
              <a:t>‹#›</a:t>
            </a:fld>
            <a:endParaRPr lang="el-GR" altLang="el-GR"/>
          </a:p>
        </p:txBody>
      </p:sp>
    </p:spTree>
    <p:extLst>
      <p:ext uri="{BB962C8B-B14F-4D97-AF65-F5344CB8AC3E}">
        <p14:creationId xmlns:p14="http://schemas.microsoft.com/office/powerpoint/2010/main" val="289412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47BD1B5-2691-4E2F-9CAE-A28C8E5139D1}" type="slidenum">
              <a:rPr lang="el-GR" altLang="el-GR"/>
              <a:pPr>
                <a:defRPr/>
              </a:pPr>
              <a:t>‹#›</a:t>
            </a:fld>
            <a:endParaRPr lang="el-GR" altLang="el-GR"/>
          </a:p>
        </p:txBody>
      </p:sp>
    </p:spTree>
    <p:extLst>
      <p:ext uri="{BB962C8B-B14F-4D97-AF65-F5344CB8AC3E}">
        <p14:creationId xmlns:p14="http://schemas.microsoft.com/office/powerpoint/2010/main" val="79327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94D1E488-738A-480E-82DB-BAA351F15BCE}" type="slidenum">
              <a:rPr lang="el-GR" altLang="el-GR"/>
              <a:pPr>
                <a:defRPr/>
              </a:pPr>
              <a:t>‹#›</a:t>
            </a:fld>
            <a:endParaRPr lang="el-GR" altLang="el-GR"/>
          </a:p>
        </p:txBody>
      </p:sp>
    </p:spTree>
    <p:extLst>
      <p:ext uri="{BB962C8B-B14F-4D97-AF65-F5344CB8AC3E}">
        <p14:creationId xmlns:p14="http://schemas.microsoft.com/office/powerpoint/2010/main" val="284150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B6A2AC3-5143-43EC-A0A1-C3F51026DD72}" type="slidenum">
              <a:rPr lang="el-GR" altLang="el-GR"/>
              <a:pPr>
                <a:defRPr/>
              </a:pPr>
              <a:t>‹#›</a:t>
            </a:fld>
            <a:endParaRPr lang="el-GR" altLang="el-GR"/>
          </a:p>
        </p:txBody>
      </p:sp>
    </p:spTree>
    <p:extLst>
      <p:ext uri="{BB962C8B-B14F-4D97-AF65-F5344CB8AC3E}">
        <p14:creationId xmlns:p14="http://schemas.microsoft.com/office/powerpoint/2010/main" val="233493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116013" y="274638"/>
            <a:ext cx="75707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l-GR"/>
          </a:p>
        </p:txBody>
      </p:sp>
      <p:sp>
        <p:nvSpPr>
          <p:cNvPr id="1027" name="Rectangle 3"/>
          <p:cNvSpPr>
            <a:spLocks noGrp="1" noChangeArrowheads="1"/>
          </p:cNvSpPr>
          <p:nvPr>
            <p:ph type="body" idx="1"/>
          </p:nvPr>
        </p:nvSpPr>
        <p:spPr bwMode="auto">
          <a:xfrm>
            <a:off x="1116013" y="1600200"/>
            <a:ext cx="75707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p>
        </p:txBody>
      </p:sp>
      <p:sp>
        <p:nvSpPr>
          <p:cNvPr id="10246" name="Rectangle 6"/>
          <p:cNvSpPr>
            <a:spLocks noGrp="1" noChangeArrowheads="1"/>
          </p:cNvSpPr>
          <p:nvPr>
            <p:ph type="sldNum" sz="quarter" idx="4"/>
          </p:nvPr>
        </p:nvSpPr>
        <p:spPr bwMode="auto">
          <a:xfrm>
            <a:off x="6516688"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1B1E83-AC5A-41E0-BB27-7288C175F7A8}"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5434" r:id="rId1"/>
    <p:sldLayoutId id="2147485421" r:id="rId2"/>
    <p:sldLayoutId id="2147485422" r:id="rId3"/>
    <p:sldLayoutId id="2147485423" r:id="rId4"/>
    <p:sldLayoutId id="2147485424" r:id="rId5"/>
    <p:sldLayoutId id="2147485425" r:id="rId6"/>
    <p:sldLayoutId id="2147485426" r:id="rId7"/>
    <p:sldLayoutId id="2147485427" r:id="rId8"/>
    <p:sldLayoutId id="2147485428" r:id="rId9"/>
    <p:sldLayoutId id="2147485429" r:id="rId10"/>
    <p:sldLayoutId id="2147485430" r:id="rId11"/>
    <p:sldLayoutId id="2147485431" r:id="rId12"/>
    <p:sldLayoutId id="2147485432" r:id="rId13"/>
    <p:sldLayoutId id="2147485433" r:id="rId14"/>
  </p:sldLayoutIdLst>
  <p:txStyles>
    <p:titleStyle>
      <a:lvl1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lr>
          <a:srgbClr val="FF99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rgbClr val="FF9900"/>
        </a:buClr>
        <a:buChar char="•"/>
        <a:defRPr sz="2000">
          <a:solidFill>
            <a:schemeClr val="tx1"/>
          </a:solidFill>
          <a:latin typeface="+mn-lt"/>
        </a:defRPr>
      </a:lvl3pPr>
      <a:lvl4pPr marL="1600200" indent="-228600" algn="l" rtl="0" eaLnBrk="0" fontAlgn="base" hangingPunct="0">
        <a:spcBef>
          <a:spcPct val="20000"/>
        </a:spcBef>
        <a:spcAft>
          <a:spcPct val="0"/>
        </a:spcAft>
        <a:buClr>
          <a:srgbClr val="FF9900"/>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FF9900"/>
        </a:buClr>
        <a:buFont typeface="Arial" panose="020B0604020202020204" pitchFamily="34" charset="0"/>
        <a:buChar char="»"/>
        <a:defRPr sz="1600">
          <a:solidFill>
            <a:schemeClr val="tx1"/>
          </a:solidFill>
          <a:latin typeface="+mn-lt"/>
        </a:defRPr>
      </a:lvl5pPr>
      <a:lvl6pPr marL="2514600" indent="-228600" algn="l" rtl="0" fontAlgn="base">
        <a:spcBef>
          <a:spcPct val="20000"/>
        </a:spcBef>
        <a:spcAft>
          <a:spcPct val="0"/>
        </a:spcAft>
        <a:buClr>
          <a:srgbClr val="FF9900"/>
        </a:buClr>
        <a:buFont typeface="Arial" charset="0"/>
        <a:buChar char="»"/>
        <a:defRPr sz="1600">
          <a:solidFill>
            <a:schemeClr val="tx1"/>
          </a:solidFill>
          <a:latin typeface="+mn-lt"/>
        </a:defRPr>
      </a:lvl6pPr>
      <a:lvl7pPr marL="2971800" indent="-228600" algn="l" rtl="0" fontAlgn="base">
        <a:spcBef>
          <a:spcPct val="20000"/>
        </a:spcBef>
        <a:spcAft>
          <a:spcPct val="0"/>
        </a:spcAft>
        <a:buClr>
          <a:srgbClr val="FF9900"/>
        </a:buClr>
        <a:buFont typeface="Arial" charset="0"/>
        <a:buChar char="»"/>
        <a:defRPr sz="1600">
          <a:solidFill>
            <a:schemeClr val="tx1"/>
          </a:solidFill>
          <a:latin typeface="+mn-lt"/>
        </a:defRPr>
      </a:lvl7pPr>
      <a:lvl8pPr marL="3429000" indent="-228600" algn="l" rtl="0" fontAlgn="base">
        <a:spcBef>
          <a:spcPct val="20000"/>
        </a:spcBef>
        <a:spcAft>
          <a:spcPct val="0"/>
        </a:spcAft>
        <a:buClr>
          <a:srgbClr val="FF9900"/>
        </a:buClr>
        <a:buFont typeface="Arial" charset="0"/>
        <a:buChar char="»"/>
        <a:defRPr sz="1600">
          <a:solidFill>
            <a:schemeClr val="tx1"/>
          </a:solidFill>
          <a:latin typeface="+mn-lt"/>
        </a:defRPr>
      </a:lvl8pPr>
      <a:lvl9pPr marL="3886200" indent="-228600" algn="l" rtl="0" fontAlgn="base">
        <a:spcBef>
          <a:spcPct val="20000"/>
        </a:spcBef>
        <a:spcAft>
          <a:spcPct val="0"/>
        </a:spcAft>
        <a:buClr>
          <a:srgbClr val="FF9900"/>
        </a:buClr>
        <a:buFont typeface="Arial" charset="0"/>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sv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2756" y="543931"/>
            <a:ext cx="8218487" cy="858837"/>
          </a:xfrm>
        </p:spPr>
        <p:txBody>
          <a:bodyPr/>
          <a:lstStyle/>
          <a:p>
            <a:pPr>
              <a:defRPr/>
            </a:pPr>
            <a:r>
              <a:rPr lang="en-US" sz="4400" dirty="0">
                <a:solidFill>
                  <a:srgbClr val="000000"/>
                </a:solidFill>
                <a:effectLst/>
                <a:latin typeface="Calibri" panose="020F0502020204030204" pitchFamily="34" charset="0"/>
                <a:ea typeface="Calibri" panose="020F0502020204030204" pitchFamily="34" charset="0"/>
              </a:rPr>
              <a:t>Good practices for the use of </a:t>
            </a:r>
            <a:br>
              <a:rPr lang="en-US" sz="4400" dirty="0">
                <a:solidFill>
                  <a:srgbClr val="000000"/>
                </a:solidFill>
                <a:effectLst/>
                <a:latin typeface="Calibri" panose="020F0502020204030204" pitchFamily="34" charset="0"/>
                <a:ea typeface="Calibri" panose="020F0502020204030204" pitchFamily="34" charset="0"/>
              </a:rPr>
            </a:br>
            <a:r>
              <a:rPr lang="en-US" sz="4400" dirty="0">
                <a:solidFill>
                  <a:srgbClr val="000000"/>
                </a:solidFill>
                <a:effectLst/>
                <a:latin typeface="Calibri" panose="020F0502020204030204" pitchFamily="34" charset="0"/>
                <a:ea typeface="Calibri" panose="020F0502020204030204" pitchFamily="34" charset="0"/>
              </a:rPr>
              <a:t>olive by-products</a:t>
            </a:r>
            <a:endParaRPr lang="el-GR" sz="4400" dirty="0"/>
          </a:p>
        </p:txBody>
      </p:sp>
      <p:pic>
        <p:nvPicPr>
          <p:cNvPr id="21" name="Εικόνα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4674" y="5823025"/>
            <a:ext cx="2914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Γραφικό 4">
            <a:extLst>
              <a:ext uri="{FF2B5EF4-FFF2-40B4-BE49-F238E27FC236}">
                <a16:creationId xmlns:a16="http://schemas.microsoft.com/office/drawing/2014/main" id="{7858547D-0310-44FE-A948-E673097A7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4674" y="2636912"/>
            <a:ext cx="2914650" cy="2914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Εικόνα 4">
            <a:extLst>
              <a:ext uri="{FF2B5EF4-FFF2-40B4-BE49-F238E27FC236}">
                <a16:creationId xmlns:a16="http://schemas.microsoft.com/office/drawing/2014/main" id="{F8DD7B47-0F83-4CD0-8E23-6925590DA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962" y="6272031"/>
            <a:ext cx="445651" cy="54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 Τίτλος">
            <a:extLst>
              <a:ext uri="{FF2B5EF4-FFF2-40B4-BE49-F238E27FC236}">
                <a16:creationId xmlns:a16="http://schemas.microsoft.com/office/drawing/2014/main" id="{EDDAC50A-0DC4-4927-8028-980027D5F297}"/>
              </a:ext>
            </a:extLst>
          </p:cNvPr>
          <p:cNvSpPr txBox="1">
            <a:spLocks/>
          </p:cNvSpPr>
          <p:nvPr/>
        </p:nvSpPr>
        <p:spPr bwMode="auto">
          <a:xfrm>
            <a:off x="532875" y="74888"/>
            <a:ext cx="82089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9pPr>
          </a:lstStyle>
          <a:p>
            <a:r>
              <a:rPr lang="en-US" sz="3200" dirty="0"/>
              <a:t>olive processing by-products </a:t>
            </a:r>
            <a:endParaRPr lang="el-GR" sz="3200" kern="0" dirty="0"/>
          </a:p>
        </p:txBody>
      </p:sp>
      <p:sp>
        <p:nvSpPr>
          <p:cNvPr id="9" name="TextBox 8">
            <a:extLst>
              <a:ext uri="{FF2B5EF4-FFF2-40B4-BE49-F238E27FC236}">
                <a16:creationId xmlns:a16="http://schemas.microsoft.com/office/drawing/2014/main" id="{0B3F8CBC-A478-4B44-9B2B-6E178C540788}"/>
              </a:ext>
            </a:extLst>
          </p:cNvPr>
          <p:cNvSpPr txBox="1"/>
          <p:nvPr/>
        </p:nvSpPr>
        <p:spPr>
          <a:xfrm>
            <a:off x="2483768" y="1340768"/>
            <a:ext cx="5832648" cy="646331"/>
          </a:xfrm>
          <a:prstGeom prst="rect">
            <a:avLst/>
          </a:prstGeom>
          <a:noFill/>
        </p:spPr>
        <p:txBody>
          <a:bodyPr wrap="square">
            <a:spAutoFit/>
          </a:bodyPr>
          <a:lstStyle/>
          <a:p>
            <a:r>
              <a:rPr lang="en-US" b="1" i="0" dirty="0" err="1">
                <a:solidFill>
                  <a:srgbClr val="404040"/>
                </a:solidFill>
                <a:effectLst/>
                <a:latin typeface="CeraGR"/>
              </a:rPr>
              <a:t>Oliveoleic</a:t>
            </a:r>
            <a:r>
              <a:rPr lang="en-US" b="0" i="0" dirty="0">
                <a:solidFill>
                  <a:srgbClr val="404040"/>
                </a:solidFill>
                <a:effectLst/>
                <a:latin typeface="CeraGR"/>
              </a:rPr>
              <a:t> is suitable for different categories of animals, and the higher recommended participation varies by category.</a:t>
            </a:r>
            <a:endParaRPr lang="el-GR" dirty="0"/>
          </a:p>
        </p:txBody>
      </p:sp>
      <p:pic>
        <p:nvPicPr>
          <p:cNvPr id="12" name="Εικόνα 11">
            <a:extLst>
              <a:ext uri="{FF2B5EF4-FFF2-40B4-BE49-F238E27FC236}">
                <a16:creationId xmlns:a16="http://schemas.microsoft.com/office/drawing/2014/main" id="{17AC430A-6342-412E-AC7F-D91A6E993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475183"/>
            <a:ext cx="1378352" cy="1907634"/>
          </a:xfrm>
          <a:prstGeom prst="rect">
            <a:avLst/>
          </a:prstGeom>
        </p:spPr>
      </p:pic>
      <p:pic>
        <p:nvPicPr>
          <p:cNvPr id="7" name="Εικόνα 6">
            <a:extLst>
              <a:ext uri="{FF2B5EF4-FFF2-40B4-BE49-F238E27FC236}">
                <a16:creationId xmlns:a16="http://schemas.microsoft.com/office/drawing/2014/main" id="{12B24EFE-E5A9-4E72-8311-5591A614AC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630" y="1987099"/>
            <a:ext cx="5930786" cy="4849026"/>
          </a:xfrm>
          <a:prstGeom prst="rect">
            <a:avLst/>
          </a:prstGeom>
        </p:spPr>
      </p:pic>
    </p:spTree>
    <p:extLst>
      <p:ext uri="{BB962C8B-B14F-4D97-AF65-F5344CB8AC3E}">
        <p14:creationId xmlns:p14="http://schemas.microsoft.com/office/powerpoint/2010/main" val="268411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Εικόνα 4">
            <a:extLst>
              <a:ext uri="{FF2B5EF4-FFF2-40B4-BE49-F238E27FC236}">
                <a16:creationId xmlns:a16="http://schemas.microsoft.com/office/drawing/2014/main" id="{F8DD7B47-0F83-4CD0-8E23-6925590DA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962" y="6272031"/>
            <a:ext cx="445651" cy="54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 Τίτλος">
            <a:extLst>
              <a:ext uri="{FF2B5EF4-FFF2-40B4-BE49-F238E27FC236}">
                <a16:creationId xmlns:a16="http://schemas.microsoft.com/office/drawing/2014/main" id="{EDDAC50A-0DC4-4927-8028-980027D5F297}"/>
              </a:ext>
            </a:extLst>
          </p:cNvPr>
          <p:cNvSpPr txBox="1">
            <a:spLocks/>
          </p:cNvSpPr>
          <p:nvPr/>
        </p:nvSpPr>
        <p:spPr bwMode="auto">
          <a:xfrm>
            <a:off x="532875" y="74888"/>
            <a:ext cx="82089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9pPr>
          </a:lstStyle>
          <a:p>
            <a:r>
              <a:rPr lang="en-US" sz="3200" dirty="0"/>
              <a:t>olive processing by-products </a:t>
            </a:r>
            <a:endParaRPr lang="el-GR" sz="3200" kern="0" dirty="0"/>
          </a:p>
        </p:txBody>
      </p:sp>
      <p:pic>
        <p:nvPicPr>
          <p:cNvPr id="7" name="Εικόνα 6">
            <a:extLst>
              <a:ext uri="{FF2B5EF4-FFF2-40B4-BE49-F238E27FC236}">
                <a16:creationId xmlns:a16="http://schemas.microsoft.com/office/drawing/2014/main" id="{9400DE26-CDD7-4EDC-B748-D980F695A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75" y="1246857"/>
            <a:ext cx="2295814" cy="2767594"/>
          </a:xfrm>
          <a:prstGeom prst="rect">
            <a:avLst/>
          </a:prstGeom>
        </p:spPr>
      </p:pic>
      <p:sp>
        <p:nvSpPr>
          <p:cNvPr id="10" name="TextBox 9">
            <a:extLst>
              <a:ext uri="{FF2B5EF4-FFF2-40B4-BE49-F238E27FC236}">
                <a16:creationId xmlns:a16="http://schemas.microsoft.com/office/drawing/2014/main" id="{82F70D20-2F74-461C-8E1F-519BB451E6F2}"/>
              </a:ext>
            </a:extLst>
          </p:cNvPr>
          <p:cNvSpPr txBox="1"/>
          <p:nvPr/>
        </p:nvSpPr>
        <p:spPr>
          <a:xfrm>
            <a:off x="4043457" y="1988840"/>
            <a:ext cx="3779912" cy="3139321"/>
          </a:xfrm>
          <a:prstGeom prst="rect">
            <a:avLst/>
          </a:prstGeom>
          <a:noFill/>
        </p:spPr>
        <p:txBody>
          <a:bodyPr wrap="square">
            <a:spAutoFit/>
          </a:bodyPr>
          <a:lstStyle/>
          <a:p>
            <a:pPr algn="just"/>
            <a:r>
              <a:rPr lang="en-US" b="1" i="0" cap="all" dirty="0">
                <a:effectLst/>
                <a:latin typeface="CeraGR"/>
              </a:rPr>
              <a:t>OLIVE BIOMASS</a:t>
            </a:r>
            <a:endParaRPr lang="el-GR" b="1" i="0" cap="all" dirty="0">
              <a:effectLst/>
              <a:latin typeface="CeraGR"/>
            </a:endParaRPr>
          </a:p>
          <a:p>
            <a:pPr algn="just"/>
            <a:endParaRPr lang="en-US" b="1" i="0" cap="all" dirty="0">
              <a:effectLst/>
              <a:latin typeface="CeraGR"/>
            </a:endParaRPr>
          </a:p>
          <a:p>
            <a:pPr algn="just"/>
            <a:r>
              <a:rPr lang="en-US" b="0" i="0" dirty="0">
                <a:effectLst/>
                <a:latin typeface="CeraGR"/>
              </a:rPr>
              <a:t>Olive Biomass is a new biofuel that responds to the demand for cheap and clean, domestic energy. The raw material used to produce it is the olive-pomace, which after a technically specialized treatment is cleaned to leave only the wood, giving an ecological biofuel with high thermal value, low ash and odor.</a:t>
            </a:r>
          </a:p>
        </p:txBody>
      </p:sp>
      <p:pic>
        <p:nvPicPr>
          <p:cNvPr id="3074" name="Picture 2">
            <a:extLst>
              <a:ext uri="{FF2B5EF4-FFF2-40B4-BE49-F238E27FC236}">
                <a16:creationId xmlns:a16="http://schemas.microsoft.com/office/drawing/2014/main" id="{80C8BCBE-0E0C-4292-A928-F64A2D26B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 y="4397043"/>
            <a:ext cx="3355851" cy="246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09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Εικόνα 4">
            <a:extLst>
              <a:ext uri="{FF2B5EF4-FFF2-40B4-BE49-F238E27FC236}">
                <a16:creationId xmlns:a16="http://schemas.microsoft.com/office/drawing/2014/main" id="{F8DD7B47-0F83-4CD0-8E23-6925590DA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962" y="6272031"/>
            <a:ext cx="445651" cy="54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 Τίτλος">
            <a:extLst>
              <a:ext uri="{FF2B5EF4-FFF2-40B4-BE49-F238E27FC236}">
                <a16:creationId xmlns:a16="http://schemas.microsoft.com/office/drawing/2014/main" id="{EDDAC50A-0DC4-4927-8028-980027D5F297}"/>
              </a:ext>
            </a:extLst>
          </p:cNvPr>
          <p:cNvSpPr txBox="1">
            <a:spLocks/>
          </p:cNvSpPr>
          <p:nvPr/>
        </p:nvSpPr>
        <p:spPr bwMode="auto">
          <a:xfrm>
            <a:off x="532875" y="74888"/>
            <a:ext cx="82089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9pPr>
          </a:lstStyle>
          <a:p>
            <a:r>
              <a:rPr lang="en-US" sz="3200" dirty="0"/>
              <a:t>olive processing by-products </a:t>
            </a:r>
            <a:endParaRPr lang="el-GR" sz="3200" kern="0" dirty="0"/>
          </a:p>
        </p:txBody>
      </p:sp>
      <p:pic>
        <p:nvPicPr>
          <p:cNvPr id="7" name="Εικόνα 6">
            <a:extLst>
              <a:ext uri="{FF2B5EF4-FFF2-40B4-BE49-F238E27FC236}">
                <a16:creationId xmlns:a16="http://schemas.microsoft.com/office/drawing/2014/main" id="{9400DE26-CDD7-4EDC-B748-D980F695A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75" y="1246857"/>
            <a:ext cx="2295814" cy="2767594"/>
          </a:xfrm>
          <a:prstGeom prst="rect">
            <a:avLst/>
          </a:prstGeom>
        </p:spPr>
      </p:pic>
      <p:pic>
        <p:nvPicPr>
          <p:cNvPr id="6146" name="Picture 2">
            <a:extLst>
              <a:ext uri="{FF2B5EF4-FFF2-40B4-BE49-F238E27FC236}">
                <a16:creationId xmlns:a16="http://schemas.microsoft.com/office/drawing/2014/main" id="{09B16A3F-43A2-49E7-B366-CEFFD0602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297288"/>
            <a:ext cx="3491880" cy="25607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74E8358-7913-4DB4-9B4A-EE8D868C35F0}"/>
              </a:ext>
            </a:extLst>
          </p:cNvPr>
          <p:cNvSpPr txBox="1"/>
          <p:nvPr/>
        </p:nvSpPr>
        <p:spPr>
          <a:xfrm>
            <a:off x="4211960" y="1988840"/>
            <a:ext cx="4204927" cy="3139321"/>
          </a:xfrm>
          <a:prstGeom prst="rect">
            <a:avLst/>
          </a:prstGeom>
          <a:noFill/>
        </p:spPr>
        <p:txBody>
          <a:bodyPr wrap="square">
            <a:spAutoFit/>
          </a:bodyPr>
          <a:lstStyle/>
          <a:p>
            <a:pPr algn="just"/>
            <a:r>
              <a:rPr lang="en-US" b="1" i="0" cap="all" dirty="0">
                <a:effectLst/>
                <a:latin typeface="CeraGR"/>
              </a:rPr>
              <a:t>APPLICATIONS</a:t>
            </a:r>
            <a:endParaRPr lang="el-GR" b="1" i="0" cap="all" dirty="0">
              <a:effectLst/>
              <a:latin typeface="CeraGR"/>
            </a:endParaRPr>
          </a:p>
          <a:p>
            <a:pPr algn="just"/>
            <a:endParaRPr lang="en-US" b="1" i="0" cap="all" dirty="0">
              <a:effectLst/>
              <a:latin typeface="CeraGR"/>
            </a:endParaRPr>
          </a:p>
          <a:p>
            <a:pPr algn="just"/>
            <a:r>
              <a:rPr lang="en-US" b="0" i="0" dirty="0">
                <a:solidFill>
                  <a:srgbClr val="404040"/>
                </a:solidFill>
                <a:effectLst/>
                <a:latin typeface="CeraGR"/>
              </a:rPr>
              <a:t>Olive Biomass can be used from heating a house to producing energy for the industry. To use it, it is necessary to have burners or stoves of wood based fuel or poly-burners, suitable for solid biofuels. Installing a biomass burning system offers flexibility and can be depreciated over a short period of time, as Olive Biomass has a low cost.</a:t>
            </a:r>
          </a:p>
        </p:txBody>
      </p:sp>
    </p:spTree>
    <p:extLst>
      <p:ext uri="{BB962C8B-B14F-4D97-AF65-F5344CB8AC3E}">
        <p14:creationId xmlns:p14="http://schemas.microsoft.com/office/powerpoint/2010/main" val="412384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Εικόνα 4">
            <a:extLst>
              <a:ext uri="{FF2B5EF4-FFF2-40B4-BE49-F238E27FC236}">
                <a16:creationId xmlns:a16="http://schemas.microsoft.com/office/drawing/2014/main" id="{F8DD7B47-0F83-4CD0-8E23-6925590DA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962" y="6272031"/>
            <a:ext cx="445651" cy="54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 Τίτλος">
            <a:extLst>
              <a:ext uri="{FF2B5EF4-FFF2-40B4-BE49-F238E27FC236}">
                <a16:creationId xmlns:a16="http://schemas.microsoft.com/office/drawing/2014/main" id="{EDDAC50A-0DC4-4927-8028-980027D5F297}"/>
              </a:ext>
            </a:extLst>
          </p:cNvPr>
          <p:cNvSpPr txBox="1">
            <a:spLocks/>
          </p:cNvSpPr>
          <p:nvPr/>
        </p:nvSpPr>
        <p:spPr bwMode="auto">
          <a:xfrm>
            <a:off x="532875" y="74888"/>
            <a:ext cx="82089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9pPr>
          </a:lstStyle>
          <a:p>
            <a:r>
              <a:rPr lang="en-US" sz="3200" dirty="0"/>
              <a:t>olive processing by-products </a:t>
            </a:r>
            <a:endParaRPr lang="el-GR" sz="3200" kern="0" dirty="0"/>
          </a:p>
        </p:txBody>
      </p:sp>
      <p:pic>
        <p:nvPicPr>
          <p:cNvPr id="7" name="Εικόνα 6">
            <a:extLst>
              <a:ext uri="{FF2B5EF4-FFF2-40B4-BE49-F238E27FC236}">
                <a16:creationId xmlns:a16="http://schemas.microsoft.com/office/drawing/2014/main" id="{9400DE26-CDD7-4EDC-B748-D980F695A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75" y="1246857"/>
            <a:ext cx="2295814" cy="2767594"/>
          </a:xfrm>
          <a:prstGeom prst="rect">
            <a:avLst/>
          </a:prstGeom>
        </p:spPr>
      </p:pic>
      <p:sp>
        <p:nvSpPr>
          <p:cNvPr id="8" name="TextBox 7">
            <a:extLst>
              <a:ext uri="{FF2B5EF4-FFF2-40B4-BE49-F238E27FC236}">
                <a16:creationId xmlns:a16="http://schemas.microsoft.com/office/drawing/2014/main" id="{7985EDD6-7523-49AF-9B7B-883186853F46}"/>
              </a:ext>
            </a:extLst>
          </p:cNvPr>
          <p:cNvSpPr txBox="1"/>
          <p:nvPr/>
        </p:nvSpPr>
        <p:spPr>
          <a:xfrm>
            <a:off x="4279984" y="1217888"/>
            <a:ext cx="3964424" cy="2031325"/>
          </a:xfrm>
          <a:prstGeom prst="rect">
            <a:avLst/>
          </a:prstGeom>
          <a:noFill/>
        </p:spPr>
        <p:txBody>
          <a:bodyPr wrap="square">
            <a:spAutoFit/>
          </a:bodyPr>
          <a:lstStyle/>
          <a:p>
            <a:pPr algn="l"/>
            <a:r>
              <a:rPr lang="en-US" b="1" i="0" cap="all" dirty="0">
                <a:effectLst/>
                <a:latin typeface="CeraGR"/>
              </a:rPr>
              <a:t>SUSTAINABILITY</a:t>
            </a:r>
          </a:p>
          <a:p>
            <a:pPr algn="just"/>
            <a:r>
              <a:rPr lang="en-US" b="0" i="0" dirty="0">
                <a:solidFill>
                  <a:srgbClr val="404040"/>
                </a:solidFill>
                <a:effectLst/>
                <a:latin typeface="CeraGR"/>
              </a:rPr>
              <a:t>Olive Biomass is an ecological, renewable source of energy, unlike oil and gas. The Ministry of the Environment has judged it to be preferable to oil and suitable for use in cities. </a:t>
            </a:r>
          </a:p>
        </p:txBody>
      </p:sp>
      <p:pic>
        <p:nvPicPr>
          <p:cNvPr id="7170" name="Picture 2">
            <a:extLst>
              <a:ext uri="{FF2B5EF4-FFF2-40B4-BE49-F238E27FC236}">
                <a16:creationId xmlns:a16="http://schemas.microsoft.com/office/drawing/2014/main" id="{E543AA5C-0D36-41C4-A3F5-D60B99C76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0910"/>
            <a:ext cx="3563888" cy="26135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93ED4B5-76FF-443C-8B33-68AA8C972565}"/>
              </a:ext>
            </a:extLst>
          </p:cNvPr>
          <p:cNvSpPr txBox="1"/>
          <p:nvPr/>
        </p:nvSpPr>
        <p:spPr>
          <a:xfrm>
            <a:off x="4279984" y="3686708"/>
            <a:ext cx="3964424" cy="2585323"/>
          </a:xfrm>
          <a:prstGeom prst="rect">
            <a:avLst/>
          </a:prstGeom>
          <a:noFill/>
        </p:spPr>
        <p:txBody>
          <a:bodyPr wrap="square">
            <a:spAutoFit/>
          </a:bodyPr>
          <a:lstStyle/>
          <a:p>
            <a:pPr algn="just"/>
            <a:r>
              <a:rPr lang="en-US" b="1" i="0" cap="all" dirty="0">
                <a:effectLst/>
                <a:latin typeface="CeraGR"/>
              </a:rPr>
              <a:t>QUALITY</a:t>
            </a:r>
          </a:p>
          <a:p>
            <a:pPr algn="just"/>
            <a:endParaRPr lang="en-US" b="1" i="0" cap="all" dirty="0">
              <a:effectLst/>
              <a:latin typeface="CeraGR"/>
            </a:endParaRPr>
          </a:p>
          <a:p>
            <a:pPr algn="just"/>
            <a:r>
              <a:rPr lang="en-US" b="0" i="0" dirty="0">
                <a:solidFill>
                  <a:srgbClr val="404040"/>
                </a:solidFill>
                <a:effectLst/>
                <a:latin typeface="CeraGR"/>
              </a:rPr>
              <a:t>Olive Biomass is a high-quality product that offers clean combustion with low emissions of gases and odors. Olive Biomass has a constant quality, high thermal value (4,400 kcal / kg), low humidity (&lt;10%), little smoke and low ash (0.5% -1%).</a:t>
            </a:r>
          </a:p>
        </p:txBody>
      </p:sp>
    </p:spTree>
    <p:extLst>
      <p:ext uri="{BB962C8B-B14F-4D97-AF65-F5344CB8AC3E}">
        <p14:creationId xmlns:p14="http://schemas.microsoft.com/office/powerpoint/2010/main" val="297764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Εικόνα 4">
            <a:extLst>
              <a:ext uri="{FF2B5EF4-FFF2-40B4-BE49-F238E27FC236}">
                <a16:creationId xmlns:a16="http://schemas.microsoft.com/office/drawing/2014/main" id="{F8DD7B47-0F83-4CD0-8E23-6925590DA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962" y="6272031"/>
            <a:ext cx="445651" cy="54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 - Τίτλος">
            <a:extLst>
              <a:ext uri="{FF2B5EF4-FFF2-40B4-BE49-F238E27FC236}">
                <a16:creationId xmlns:a16="http://schemas.microsoft.com/office/drawing/2014/main" id="{EDDAC50A-0DC4-4927-8028-980027D5F297}"/>
              </a:ext>
            </a:extLst>
          </p:cNvPr>
          <p:cNvSpPr txBox="1">
            <a:spLocks/>
          </p:cNvSpPr>
          <p:nvPr/>
        </p:nvSpPr>
        <p:spPr bwMode="auto">
          <a:xfrm>
            <a:off x="532875" y="74888"/>
            <a:ext cx="82089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9pPr>
          </a:lstStyle>
          <a:p>
            <a:r>
              <a:rPr lang="en-US" sz="3200" dirty="0"/>
              <a:t>olive processing by-products </a:t>
            </a:r>
            <a:endParaRPr lang="el-GR" sz="3200" kern="0" dirty="0"/>
          </a:p>
        </p:txBody>
      </p:sp>
      <p:pic>
        <p:nvPicPr>
          <p:cNvPr id="7" name="Εικόνα 6">
            <a:extLst>
              <a:ext uri="{FF2B5EF4-FFF2-40B4-BE49-F238E27FC236}">
                <a16:creationId xmlns:a16="http://schemas.microsoft.com/office/drawing/2014/main" id="{9400DE26-CDD7-4EDC-B748-D980F695A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75" y="1246857"/>
            <a:ext cx="2295814" cy="2767594"/>
          </a:xfrm>
          <a:prstGeom prst="rect">
            <a:avLst/>
          </a:prstGeom>
        </p:spPr>
      </p:pic>
      <p:pic>
        <p:nvPicPr>
          <p:cNvPr id="8194" name="Picture 2">
            <a:extLst>
              <a:ext uri="{FF2B5EF4-FFF2-40B4-BE49-F238E27FC236}">
                <a16:creationId xmlns:a16="http://schemas.microsoft.com/office/drawing/2014/main" id="{DB34961D-11A9-4AF4-B1EE-FB3FCB887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280177"/>
            <a:ext cx="3525440" cy="25853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BBCB6CF-8DF8-4933-BD8E-FB76BFF1167D}"/>
              </a:ext>
            </a:extLst>
          </p:cNvPr>
          <p:cNvSpPr txBox="1"/>
          <p:nvPr/>
        </p:nvSpPr>
        <p:spPr>
          <a:xfrm>
            <a:off x="3946962" y="1337992"/>
            <a:ext cx="3865398" cy="2585323"/>
          </a:xfrm>
          <a:prstGeom prst="rect">
            <a:avLst/>
          </a:prstGeom>
          <a:noFill/>
        </p:spPr>
        <p:txBody>
          <a:bodyPr wrap="square">
            <a:spAutoFit/>
          </a:bodyPr>
          <a:lstStyle/>
          <a:p>
            <a:pPr algn="l"/>
            <a:r>
              <a:rPr lang="en-US" b="1" i="0" cap="all" dirty="0">
                <a:effectLst/>
                <a:latin typeface="CeraGR"/>
              </a:rPr>
              <a:t>EASE</a:t>
            </a:r>
          </a:p>
          <a:p>
            <a:pPr algn="l"/>
            <a:endParaRPr lang="en-US" b="1" i="0" cap="all" dirty="0">
              <a:effectLst/>
              <a:latin typeface="CeraGR"/>
            </a:endParaRPr>
          </a:p>
          <a:p>
            <a:pPr algn="just"/>
            <a:r>
              <a:rPr lang="en-US" b="0" i="0" dirty="0">
                <a:solidFill>
                  <a:srgbClr val="404040"/>
                </a:solidFill>
                <a:effectLst/>
                <a:latin typeface="CeraGR"/>
              </a:rPr>
              <a:t>Olive Biomass is a handy form of energy. Compared to wood it occupies much less storage space. Continuous feeding from silo, unlike manual feed of wood or pomace. Supply can be made in small quantities, depending on the needs of the consumer.</a:t>
            </a:r>
          </a:p>
        </p:txBody>
      </p:sp>
      <p:sp>
        <p:nvSpPr>
          <p:cNvPr id="12" name="TextBox 11">
            <a:extLst>
              <a:ext uri="{FF2B5EF4-FFF2-40B4-BE49-F238E27FC236}">
                <a16:creationId xmlns:a16="http://schemas.microsoft.com/office/drawing/2014/main" id="{57D7E007-0BE9-4C40-8A7D-EB2D05163BB7}"/>
              </a:ext>
            </a:extLst>
          </p:cNvPr>
          <p:cNvSpPr txBox="1"/>
          <p:nvPr/>
        </p:nvSpPr>
        <p:spPr>
          <a:xfrm>
            <a:off x="3982073" y="4372509"/>
            <a:ext cx="4572000" cy="1477328"/>
          </a:xfrm>
          <a:prstGeom prst="rect">
            <a:avLst/>
          </a:prstGeom>
          <a:noFill/>
        </p:spPr>
        <p:txBody>
          <a:bodyPr wrap="square">
            <a:spAutoFit/>
          </a:bodyPr>
          <a:lstStyle/>
          <a:p>
            <a:pPr algn="l"/>
            <a:r>
              <a:rPr lang="en-US" b="1" i="0" cap="all" dirty="0">
                <a:effectLst/>
                <a:latin typeface="CeraGR"/>
              </a:rPr>
              <a:t>ECONOMY</a:t>
            </a:r>
          </a:p>
          <a:p>
            <a:pPr algn="l"/>
            <a:endParaRPr lang="en-US" b="1" i="0" cap="all" dirty="0">
              <a:effectLst/>
              <a:latin typeface="CeraGR"/>
            </a:endParaRPr>
          </a:p>
          <a:p>
            <a:pPr algn="l"/>
            <a:r>
              <a:rPr lang="en-US" b="0" i="0" dirty="0">
                <a:solidFill>
                  <a:srgbClr val="404040"/>
                </a:solidFill>
                <a:effectLst/>
                <a:latin typeface="CeraGR"/>
              </a:rPr>
              <a:t>Olive Biomass offers maximum economy, which can reach 30% compared to wood pellets, or up to 55% compared to oil. </a:t>
            </a:r>
          </a:p>
        </p:txBody>
      </p:sp>
    </p:spTree>
    <p:extLst>
      <p:ext uri="{BB962C8B-B14F-4D97-AF65-F5344CB8AC3E}">
        <p14:creationId xmlns:p14="http://schemas.microsoft.com/office/powerpoint/2010/main" val="223656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Θέση περιεχομένου 2"/>
          <p:cNvSpPr>
            <a:spLocks noGrp="1"/>
          </p:cNvSpPr>
          <p:nvPr>
            <p:ph idx="1"/>
          </p:nvPr>
        </p:nvSpPr>
        <p:spPr>
          <a:xfrm>
            <a:off x="433388" y="1133475"/>
            <a:ext cx="3202508" cy="5464175"/>
          </a:xfrm>
        </p:spPr>
        <p:txBody>
          <a:bodyPr/>
          <a:lstStyle/>
          <a:p>
            <a:pPr marL="0" indent="0">
              <a:lnSpc>
                <a:spcPct val="150000"/>
              </a:lnSpc>
              <a:spcBef>
                <a:spcPts val="1200"/>
              </a:spcBef>
              <a:buFontTx/>
              <a:buNone/>
            </a:pPr>
            <a:r>
              <a:rPr lang="en-US" altLang="el-GR" sz="2400" b="1" dirty="0">
                <a:latin typeface="Calibri" panose="020F0502020204030204" pitchFamily="34" charset="0"/>
              </a:rPr>
              <a:t>Delights of Crete </a:t>
            </a:r>
            <a:r>
              <a:rPr lang="en-US" altLang="el-GR" sz="2400" dirty="0">
                <a:latin typeface="Calibri" panose="020F0502020204030204" pitchFamily="34" charset="0"/>
              </a:rPr>
              <a:t>is a commercial alliance of four historical companies from Crete, that intend to promote Cretan products, beyond local and national borders.</a:t>
            </a:r>
          </a:p>
        </p:txBody>
      </p:sp>
      <p:pic>
        <p:nvPicPr>
          <p:cNvPr id="7" name="Εικόνα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8301" y="0"/>
            <a:ext cx="52357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Θέση περιεχομένου 2"/>
          <p:cNvSpPr>
            <a:spLocks noGrp="1"/>
          </p:cNvSpPr>
          <p:nvPr>
            <p:ph idx="1"/>
          </p:nvPr>
        </p:nvSpPr>
        <p:spPr>
          <a:xfrm>
            <a:off x="683568" y="980728"/>
            <a:ext cx="3816424" cy="5464175"/>
          </a:xfrm>
        </p:spPr>
        <p:txBody>
          <a:bodyPr/>
          <a:lstStyle/>
          <a:p>
            <a:pPr marL="0" indent="0">
              <a:lnSpc>
                <a:spcPct val="150000"/>
              </a:lnSpc>
              <a:spcBef>
                <a:spcPts val="1200"/>
              </a:spcBef>
              <a:buFontTx/>
              <a:buNone/>
            </a:pPr>
            <a:r>
              <a:rPr lang="en-US" altLang="el-GR" sz="2400" dirty="0">
                <a:latin typeface="Calibri" panose="020F0502020204030204" pitchFamily="34" charset="0"/>
              </a:rPr>
              <a:t>Our </a:t>
            </a:r>
            <a:r>
              <a:rPr lang="en-US" altLang="el-GR" sz="2400" b="1" dirty="0">
                <a:latin typeface="Calibri" panose="020F0502020204030204" pitchFamily="34" charset="0"/>
              </a:rPr>
              <a:t>vision</a:t>
            </a:r>
            <a:r>
              <a:rPr lang="en-US" altLang="el-GR" sz="2400" dirty="0">
                <a:latin typeface="Calibri" panose="020F0502020204030204" pitchFamily="34" charset="0"/>
              </a:rPr>
              <a:t> is that products of </a:t>
            </a:r>
            <a:r>
              <a:rPr lang="en-US" altLang="el-GR" sz="2400" b="1" dirty="0">
                <a:latin typeface="Calibri" panose="020F0502020204030204" pitchFamily="34" charset="0"/>
              </a:rPr>
              <a:t>Delights of Crete </a:t>
            </a:r>
            <a:r>
              <a:rPr lang="en-US" altLang="el-GR" sz="2400" dirty="0">
                <a:latin typeface="Calibri" panose="020F0502020204030204" pitchFamily="34" charset="0"/>
              </a:rPr>
              <a:t>pass on the values of Cretan nutrition and become synonymous with quality Cretan products, that respect tradition and mankind.</a:t>
            </a: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4528" y="-40971"/>
            <a:ext cx="3699472" cy="6898971"/>
          </a:xfrm>
          <a:prstGeom prst="rect">
            <a:avLst/>
          </a:prstGeom>
          <a:noFill/>
          <a:ln w="9525">
            <a:noFill/>
            <a:miter lim="800000"/>
            <a:headEnd/>
            <a:tailEnd/>
          </a:ln>
        </p:spPr>
      </p:pic>
    </p:spTree>
    <p:extLst>
      <p:ext uri="{BB962C8B-B14F-4D97-AF65-F5344CB8AC3E}">
        <p14:creationId xmlns:p14="http://schemas.microsoft.com/office/powerpoint/2010/main" val="399937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Θέση περιεχομένου 2"/>
          <p:cNvSpPr>
            <a:spLocks noGrp="1"/>
          </p:cNvSpPr>
          <p:nvPr>
            <p:ph idx="1"/>
          </p:nvPr>
        </p:nvSpPr>
        <p:spPr>
          <a:xfrm>
            <a:off x="1043608" y="1556792"/>
            <a:ext cx="3240360" cy="4023717"/>
          </a:xfrm>
        </p:spPr>
        <p:txBody>
          <a:bodyPr/>
          <a:lstStyle/>
          <a:p>
            <a:pPr marL="0" indent="0">
              <a:lnSpc>
                <a:spcPct val="150000"/>
              </a:lnSpc>
              <a:spcBef>
                <a:spcPts val="1200"/>
              </a:spcBef>
              <a:buFontTx/>
              <a:buNone/>
            </a:pPr>
            <a:r>
              <a:rPr lang="en-US" altLang="el-GR" sz="2400" b="1" dirty="0">
                <a:latin typeface="Calibri" panose="020F0502020204030204" pitchFamily="34" charset="0"/>
              </a:rPr>
              <a:t>Delights of Crete </a:t>
            </a:r>
            <a:r>
              <a:rPr lang="en-US" altLang="el-GR" sz="2400" dirty="0">
                <a:latin typeface="Calibri" panose="020F0502020204030204" pitchFamily="34" charset="0"/>
              </a:rPr>
              <a:t>supports the agricultural production of Crete and to contributes to the competitiveness of local businesses. </a:t>
            </a:r>
            <a:endParaRPr lang="el-GR" altLang="el-GR" sz="2400" dirty="0">
              <a:latin typeface="Calibri" panose="020F0502020204030204" pitchFamily="34" charset="0"/>
            </a:endParaRPr>
          </a:p>
        </p:txBody>
      </p:sp>
      <p:pic>
        <p:nvPicPr>
          <p:cNvPr id="5" name="Εικόνα 4">
            <a:extLst>
              <a:ext uri="{FF2B5EF4-FFF2-40B4-BE49-F238E27FC236}">
                <a16:creationId xmlns:a16="http://schemas.microsoft.com/office/drawing/2014/main" id="{8080C9C9-AD4A-4F8A-A3A8-ECE0948A4E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8" y="1587293"/>
            <a:ext cx="3456133" cy="42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333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Θέση περιεχομένου 2"/>
          <p:cNvSpPr>
            <a:spLocks noGrp="1"/>
          </p:cNvSpPr>
          <p:nvPr>
            <p:ph idx="1"/>
          </p:nvPr>
        </p:nvSpPr>
        <p:spPr>
          <a:xfrm>
            <a:off x="1259632" y="2152822"/>
            <a:ext cx="6911975" cy="2304256"/>
          </a:xfrm>
        </p:spPr>
        <p:txBody>
          <a:bodyPr/>
          <a:lstStyle/>
          <a:p>
            <a:pPr>
              <a:defRPr/>
            </a:pPr>
            <a:r>
              <a:rPr lang="en-US" sz="2200" dirty="0"/>
              <a:t>Research &amp; Development of new products</a:t>
            </a:r>
          </a:p>
          <a:p>
            <a:pPr>
              <a:defRPr/>
            </a:pPr>
            <a:r>
              <a:rPr lang="en-US" sz="2200" dirty="0"/>
              <a:t>Production</a:t>
            </a:r>
          </a:p>
          <a:p>
            <a:pPr>
              <a:defRPr/>
            </a:pPr>
            <a:r>
              <a:rPr lang="en-US" sz="2200" dirty="0"/>
              <a:t>Sales-marketing</a:t>
            </a:r>
          </a:p>
          <a:p>
            <a:pPr>
              <a:defRPr/>
            </a:pPr>
            <a:r>
              <a:rPr lang="en-US" sz="2200" dirty="0"/>
              <a:t>Logistics</a:t>
            </a:r>
          </a:p>
          <a:p>
            <a:pPr>
              <a:defRPr/>
            </a:pPr>
            <a:r>
              <a:rPr lang="en-US" sz="2200" dirty="0"/>
              <a:t>Human resources </a:t>
            </a:r>
            <a:endParaRPr lang="el-GR" sz="2000" dirty="0"/>
          </a:p>
          <a:p>
            <a:pPr>
              <a:lnSpc>
                <a:spcPct val="150000"/>
              </a:lnSpc>
              <a:spcBef>
                <a:spcPts val="1200"/>
              </a:spcBef>
              <a:defRPr/>
            </a:pPr>
            <a:endParaRPr lang="el-GR" altLang="el-GR" sz="1600" dirty="0"/>
          </a:p>
        </p:txBody>
      </p:sp>
      <p:sp>
        <p:nvSpPr>
          <p:cNvPr id="6" name="Τίτλος 1"/>
          <p:cNvSpPr>
            <a:spLocks noGrp="1"/>
          </p:cNvSpPr>
          <p:nvPr>
            <p:ph type="title"/>
          </p:nvPr>
        </p:nvSpPr>
        <p:spPr>
          <a:xfrm>
            <a:off x="336168" y="226874"/>
            <a:ext cx="8218487" cy="858837"/>
          </a:xfrm>
        </p:spPr>
        <p:txBody>
          <a:bodyPr/>
          <a:lstStyle/>
          <a:p>
            <a:pPr>
              <a:defRPr/>
            </a:pPr>
            <a:r>
              <a:rPr lang="en-US" dirty="0"/>
              <a:t>Synergies </a:t>
            </a:r>
            <a:endParaRPr lang="el-GR" dirty="0"/>
          </a:p>
        </p:txBody>
      </p:sp>
      <p:pic>
        <p:nvPicPr>
          <p:cNvPr id="9220"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788" y="5732463"/>
            <a:ext cx="8858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Θέση περιεχομένου 2"/>
          <p:cNvSpPr>
            <a:spLocks noGrp="1"/>
          </p:cNvSpPr>
          <p:nvPr>
            <p:ph idx="1"/>
          </p:nvPr>
        </p:nvSpPr>
        <p:spPr>
          <a:xfrm>
            <a:off x="971600" y="1484784"/>
            <a:ext cx="6911975" cy="3578157"/>
          </a:xfrm>
        </p:spPr>
        <p:txBody>
          <a:bodyPr/>
          <a:lstStyle/>
          <a:p>
            <a:pPr marL="0" indent="0">
              <a:buFontTx/>
              <a:buNone/>
              <a:defRPr/>
            </a:pPr>
            <a:endParaRPr lang="el-GR" sz="2200" dirty="0"/>
          </a:p>
          <a:p>
            <a:pPr>
              <a:defRPr/>
            </a:pPr>
            <a:r>
              <a:rPr lang="en-US" sz="2200" dirty="0"/>
              <a:t>Improving resource utilization</a:t>
            </a:r>
          </a:p>
          <a:p>
            <a:pPr>
              <a:defRPr/>
            </a:pPr>
            <a:r>
              <a:rPr lang="en-US" sz="2200" dirty="0"/>
              <a:t>Production of innovative products</a:t>
            </a:r>
          </a:p>
          <a:p>
            <a:pPr>
              <a:defRPr/>
            </a:pPr>
            <a:r>
              <a:rPr lang="en-US" sz="2200" dirty="0"/>
              <a:t>Energy saving</a:t>
            </a:r>
          </a:p>
          <a:p>
            <a:pPr>
              <a:defRPr/>
            </a:pPr>
            <a:r>
              <a:rPr lang="en-US" sz="2200" dirty="0"/>
              <a:t>Economies of scale</a:t>
            </a:r>
          </a:p>
          <a:p>
            <a:pPr>
              <a:defRPr/>
            </a:pPr>
            <a:r>
              <a:rPr lang="en-US" sz="2200" dirty="0"/>
              <a:t>Effective use of by-products</a:t>
            </a:r>
          </a:p>
          <a:p>
            <a:pPr>
              <a:defRPr/>
            </a:pPr>
            <a:r>
              <a:rPr lang="en-US" sz="2200" dirty="0"/>
              <a:t>Carbon footprint improvement </a:t>
            </a:r>
            <a:endParaRPr lang="el-GR" sz="2000" dirty="0"/>
          </a:p>
          <a:p>
            <a:pPr>
              <a:lnSpc>
                <a:spcPct val="150000"/>
              </a:lnSpc>
              <a:spcBef>
                <a:spcPts val="1200"/>
              </a:spcBef>
              <a:defRPr/>
            </a:pPr>
            <a:endParaRPr lang="el-GR" altLang="el-GR" sz="1600" dirty="0"/>
          </a:p>
        </p:txBody>
      </p:sp>
      <p:sp>
        <p:nvSpPr>
          <p:cNvPr id="6" name="Τίτλος 1"/>
          <p:cNvSpPr>
            <a:spLocks noGrp="1"/>
          </p:cNvSpPr>
          <p:nvPr>
            <p:ph type="title"/>
          </p:nvPr>
        </p:nvSpPr>
        <p:spPr>
          <a:xfrm>
            <a:off x="318343" y="188640"/>
            <a:ext cx="8218487" cy="858837"/>
          </a:xfrm>
        </p:spPr>
        <p:txBody>
          <a:bodyPr/>
          <a:lstStyle/>
          <a:p>
            <a:pPr>
              <a:defRPr/>
            </a:pPr>
            <a:r>
              <a:rPr lang="en-US" dirty="0"/>
              <a:t>Benefits</a:t>
            </a:r>
            <a:endParaRPr lang="el-GR" dirty="0"/>
          </a:p>
        </p:txBody>
      </p:sp>
      <p:pic>
        <p:nvPicPr>
          <p:cNvPr id="9220"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8788" y="5732463"/>
            <a:ext cx="8858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85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bwMode="auto">
          <a:xfrm>
            <a:off x="494411" y="585969"/>
            <a:ext cx="82089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9pPr>
          </a:lstStyle>
          <a:p>
            <a:pPr algn="l"/>
            <a:r>
              <a:rPr lang="en-US" sz="2000" kern="0" dirty="0"/>
              <a:t>Added value product development</a:t>
            </a:r>
            <a:r>
              <a:rPr lang="el-GR" sz="2000" kern="0" dirty="0"/>
              <a:t>:</a:t>
            </a:r>
            <a:r>
              <a:rPr lang="el-GR" sz="2000" dirty="0"/>
              <a:t> </a:t>
            </a:r>
          </a:p>
          <a:p>
            <a:r>
              <a:rPr lang="en-US" sz="1600" dirty="0"/>
              <a:t>from </a:t>
            </a:r>
            <a:r>
              <a:rPr lang="en-US" sz="3200" dirty="0"/>
              <a:t>olive processing by-products </a:t>
            </a:r>
            <a:endParaRPr lang="el-GR" sz="3200" kern="0" dirty="0"/>
          </a:p>
        </p:txBody>
      </p:sp>
      <p:sp>
        <p:nvSpPr>
          <p:cNvPr id="6" name="Δεξιό βέλος 3"/>
          <p:cNvSpPr/>
          <p:nvPr/>
        </p:nvSpPr>
        <p:spPr>
          <a:xfrm rot="5400000">
            <a:off x="4418848" y="3558961"/>
            <a:ext cx="360040" cy="340616"/>
          </a:xfrm>
          <a:prstGeom prst="rightArrow">
            <a:avLst/>
          </a:prstGeom>
          <a:solidFill>
            <a:srgbClr val="B9B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Δεξιό βέλος 31"/>
          <p:cNvSpPr/>
          <p:nvPr/>
        </p:nvSpPr>
        <p:spPr>
          <a:xfrm rot="10800000">
            <a:off x="3579036" y="4210579"/>
            <a:ext cx="360040" cy="340616"/>
          </a:xfrm>
          <a:prstGeom prst="rightArrow">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Δεξιό βέλος 32"/>
          <p:cNvSpPr/>
          <p:nvPr/>
        </p:nvSpPr>
        <p:spPr>
          <a:xfrm>
            <a:off x="5175276" y="4201185"/>
            <a:ext cx="360040" cy="340616"/>
          </a:xfrm>
          <a:prstGeom prst="rightArrow">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Γραφικό 2">
            <a:extLst>
              <a:ext uri="{FF2B5EF4-FFF2-40B4-BE49-F238E27FC236}">
                <a16:creationId xmlns:a16="http://schemas.microsoft.com/office/drawing/2014/main" id="{879A06AF-468D-4219-9612-6560DFE9FC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0705" y="3920763"/>
            <a:ext cx="1076325" cy="1076325"/>
          </a:xfrm>
          <a:prstGeom prst="rect">
            <a:avLst/>
          </a:prstGeom>
        </p:spPr>
      </p:pic>
      <p:pic>
        <p:nvPicPr>
          <p:cNvPr id="8" name="Γραφικό 7">
            <a:extLst>
              <a:ext uri="{FF2B5EF4-FFF2-40B4-BE49-F238E27FC236}">
                <a16:creationId xmlns:a16="http://schemas.microsoft.com/office/drawing/2014/main" id="{0BE39EE2-009B-4720-A3F9-DF3DD30CF2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60705" y="2357954"/>
            <a:ext cx="1076325" cy="1076325"/>
          </a:xfrm>
          <a:prstGeom prst="rect">
            <a:avLst/>
          </a:prstGeom>
        </p:spPr>
      </p:pic>
      <p:pic>
        <p:nvPicPr>
          <p:cNvPr id="18" name="Εικόνα 4">
            <a:extLst>
              <a:ext uri="{FF2B5EF4-FFF2-40B4-BE49-F238E27FC236}">
                <a16:creationId xmlns:a16="http://schemas.microsoft.com/office/drawing/2014/main" id="{F8DD7B47-0F83-4CD0-8E23-6925590DA3F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8962" y="6272031"/>
            <a:ext cx="445651" cy="54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Εικόνα 8">
            <a:extLst>
              <a:ext uri="{FF2B5EF4-FFF2-40B4-BE49-F238E27FC236}">
                <a16:creationId xmlns:a16="http://schemas.microsoft.com/office/drawing/2014/main" id="{44D78121-14DA-4272-B0DB-528BA44B2F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518" y="3138379"/>
            <a:ext cx="1853258" cy="2564903"/>
          </a:xfrm>
          <a:prstGeom prst="rect">
            <a:avLst/>
          </a:prstGeom>
        </p:spPr>
      </p:pic>
      <p:pic>
        <p:nvPicPr>
          <p:cNvPr id="14" name="Εικόνα 13">
            <a:extLst>
              <a:ext uri="{FF2B5EF4-FFF2-40B4-BE49-F238E27FC236}">
                <a16:creationId xmlns:a16="http://schemas.microsoft.com/office/drawing/2014/main" id="{04DCBA6F-AC0C-4265-AF26-2C19F3F7BE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6555" y="2935688"/>
            <a:ext cx="2295814" cy="2767594"/>
          </a:xfrm>
          <a:prstGeom prst="rect">
            <a:avLst/>
          </a:prstGeom>
        </p:spPr>
      </p:pic>
    </p:spTree>
    <p:extLst>
      <p:ext uri="{BB962C8B-B14F-4D97-AF65-F5344CB8AC3E}">
        <p14:creationId xmlns:p14="http://schemas.microsoft.com/office/powerpoint/2010/main" val="219337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bwMode="auto">
          <a:xfrm>
            <a:off x="467544" y="332656"/>
            <a:ext cx="82089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9pPr>
          </a:lstStyle>
          <a:p>
            <a:r>
              <a:rPr lang="en-US" sz="3200" dirty="0"/>
              <a:t>olive processing by-products </a:t>
            </a:r>
            <a:endParaRPr lang="el-GR" sz="3200" kern="0" dirty="0"/>
          </a:p>
        </p:txBody>
      </p:sp>
      <p:pic>
        <p:nvPicPr>
          <p:cNvPr id="18" name="Εικόνα 4">
            <a:extLst>
              <a:ext uri="{FF2B5EF4-FFF2-40B4-BE49-F238E27FC236}">
                <a16:creationId xmlns:a16="http://schemas.microsoft.com/office/drawing/2014/main" id="{F8DD7B47-0F83-4CD0-8E23-6925590DA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962" y="6272031"/>
            <a:ext cx="445651" cy="54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FEEACAD-6573-402A-AE49-C654CBECEA36}"/>
              </a:ext>
            </a:extLst>
          </p:cNvPr>
          <p:cNvSpPr txBox="1"/>
          <p:nvPr/>
        </p:nvSpPr>
        <p:spPr>
          <a:xfrm>
            <a:off x="3863290" y="1674674"/>
            <a:ext cx="4790803" cy="3877985"/>
          </a:xfrm>
          <a:prstGeom prst="rect">
            <a:avLst/>
          </a:prstGeom>
          <a:noFill/>
        </p:spPr>
        <p:txBody>
          <a:bodyPr wrap="square">
            <a:spAutoFit/>
          </a:bodyPr>
          <a:lstStyle/>
          <a:p>
            <a:pPr algn="just"/>
            <a:r>
              <a:rPr lang="en-US" sz="2400" b="1" cap="all" dirty="0">
                <a:latin typeface="CeraGR"/>
              </a:rPr>
              <a:t>OLIVEOLEIC</a:t>
            </a:r>
            <a:r>
              <a:rPr lang="el-GR" sz="2400" b="1" cap="all" dirty="0">
                <a:latin typeface="CeraGR"/>
              </a:rPr>
              <a:t> - </a:t>
            </a:r>
            <a:r>
              <a:rPr lang="en-US" sz="2400" b="1" cap="all" dirty="0">
                <a:latin typeface="CeraGR"/>
              </a:rPr>
              <a:t>OLIVE PULP</a:t>
            </a:r>
          </a:p>
          <a:p>
            <a:endParaRPr lang="el-GR" dirty="0">
              <a:latin typeface="CeraGR"/>
            </a:endParaRPr>
          </a:p>
          <a:p>
            <a:pPr algn="just"/>
            <a:r>
              <a:rPr lang="en-US" dirty="0" err="1">
                <a:latin typeface="CeraGR"/>
              </a:rPr>
              <a:t>Oliveoleic</a:t>
            </a:r>
            <a:r>
              <a:rPr lang="en-US" dirty="0">
                <a:latin typeface="CeraGR"/>
              </a:rPr>
              <a:t> is olive pulp for animal feed, rich in oleic acid, polyphenols, and vegetable fibers.</a:t>
            </a:r>
          </a:p>
          <a:p>
            <a:pPr algn="just"/>
            <a:r>
              <a:rPr lang="en-US" dirty="0">
                <a:latin typeface="CeraGR"/>
              </a:rPr>
              <a:t>Adding the oil pulp to the feed can increase the level of Oleic Acid and Unsaturated Fatty Acids in animal products (meat, milk, eggs).</a:t>
            </a:r>
          </a:p>
          <a:p>
            <a:pPr algn="just"/>
            <a:endParaRPr lang="en-US" sz="2400" b="1" i="0" cap="all" dirty="0">
              <a:effectLst/>
              <a:latin typeface="CeraGR"/>
            </a:endParaRPr>
          </a:p>
          <a:p>
            <a:pPr algn="just"/>
            <a:r>
              <a:rPr lang="en-US" b="0" i="0" dirty="0">
                <a:solidFill>
                  <a:srgbClr val="404040"/>
                </a:solidFill>
                <a:effectLst/>
                <a:latin typeface="CeraGR"/>
              </a:rPr>
              <a:t>Olive pulp is a by-product of olive pomace oil production, obtained by solvent extraction and destoning of the crude olive oil cake. The crude olive oil cake obtained by extraction of pressed olives Olea </a:t>
            </a:r>
            <a:r>
              <a:rPr lang="en-US" b="0" i="0" dirty="0" err="1">
                <a:solidFill>
                  <a:srgbClr val="404040"/>
                </a:solidFill>
                <a:effectLst/>
                <a:latin typeface="CeraGR"/>
              </a:rPr>
              <a:t>europa</a:t>
            </a:r>
            <a:r>
              <a:rPr lang="en-US" b="0" i="0" dirty="0">
                <a:solidFill>
                  <a:srgbClr val="404040"/>
                </a:solidFill>
                <a:effectLst/>
                <a:latin typeface="CeraGR"/>
              </a:rPr>
              <a:t> L.</a:t>
            </a:r>
          </a:p>
        </p:txBody>
      </p:sp>
      <p:pic>
        <p:nvPicPr>
          <p:cNvPr id="2050" name="Picture 2">
            <a:extLst>
              <a:ext uri="{FF2B5EF4-FFF2-40B4-BE49-F238E27FC236}">
                <a16:creationId xmlns:a16="http://schemas.microsoft.com/office/drawing/2014/main" id="{14C74AAB-8FFE-4AFC-B228-E2FAEB594E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48" b="8602"/>
          <a:stretch/>
        </p:blipFill>
        <p:spPr bwMode="auto">
          <a:xfrm>
            <a:off x="0" y="3933056"/>
            <a:ext cx="3934178" cy="2924944"/>
          </a:xfrm>
          <a:prstGeom prst="rect">
            <a:avLst/>
          </a:prstGeom>
          <a:noFill/>
          <a:extLst>
            <a:ext uri="{909E8E84-426E-40DD-AFC4-6F175D3DCCD1}">
              <a14:hiddenFill xmlns:a14="http://schemas.microsoft.com/office/drawing/2010/main">
                <a:solidFill>
                  <a:srgbClr val="FFFFFF"/>
                </a:solidFill>
              </a14:hiddenFill>
            </a:ext>
          </a:extLst>
        </p:spPr>
      </p:pic>
      <p:pic>
        <p:nvPicPr>
          <p:cNvPr id="17" name="Εικόνα 16">
            <a:extLst>
              <a:ext uri="{FF2B5EF4-FFF2-40B4-BE49-F238E27FC236}">
                <a16:creationId xmlns:a16="http://schemas.microsoft.com/office/drawing/2014/main" id="{E137097D-3E09-40A6-8B70-2CD3CF5198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410" y="2204864"/>
            <a:ext cx="1378352" cy="1907634"/>
          </a:xfrm>
          <a:prstGeom prst="rect">
            <a:avLst/>
          </a:prstGeom>
        </p:spPr>
      </p:pic>
    </p:spTree>
    <p:extLst>
      <p:ext uri="{BB962C8B-B14F-4D97-AF65-F5344CB8AC3E}">
        <p14:creationId xmlns:p14="http://schemas.microsoft.com/office/powerpoint/2010/main" val="200258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Εικόνα 4">
            <a:extLst>
              <a:ext uri="{FF2B5EF4-FFF2-40B4-BE49-F238E27FC236}">
                <a16:creationId xmlns:a16="http://schemas.microsoft.com/office/drawing/2014/main" id="{F8DD7B47-0F83-4CD0-8E23-6925590DA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962" y="6272031"/>
            <a:ext cx="445651" cy="54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C6BDD44-4C8A-47E8-AFC5-B38BF6993831}"/>
              </a:ext>
            </a:extLst>
          </p:cNvPr>
          <p:cNvSpPr txBox="1"/>
          <p:nvPr/>
        </p:nvSpPr>
        <p:spPr>
          <a:xfrm>
            <a:off x="3491880" y="5661248"/>
            <a:ext cx="4572000" cy="369332"/>
          </a:xfrm>
          <a:prstGeom prst="rect">
            <a:avLst/>
          </a:prstGeom>
          <a:noFill/>
        </p:spPr>
        <p:txBody>
          <a:bodyPr wrap="square">
            <a:spAutoFit/>
          </a:bodyPr>
          <a:lstStyle/>
          <a:p>
            <a:pPr algn="l"/>
            <a:r>
              <a:rPr lang="en-US" b="0" i="0" dirty="0">
                <a:solidFill>
                  <a:srgbClr val="404040"/>
                </a:solidFill>
                <a:effectLst/>
                <a:latin typeface="CeraGR"/>
              </a:rPr>
              <a:t>68,6% of the total fatty acids is  Oleic Acid</a:t>
            </a:r>
          </a:p>
        </p:txBody>
      </p:sp>
      <p:pic>
        <p:nvPicPr>
          <p:cNvPr id="5" name="Εικόνα 4">
            <a:extLst>
              <a:ext uri="{FF2B5EF4-FFF2-40B4-BE49-F238E27FC236}">
                <a16:creationId xmlns:a16="http://schemas.microsoft.com/office/drawing/2014/main" id="{53F9C1FC-A079-457C-9C78-C94E5B3D35CF}"/>
              </a:ext>
            </a:extLst>
          </p:cNvPr>
          <p:cNvPicPr>
            <a:picLocks noChangeAspect="1"/>
          </p:cNvPicPr>
          <p:nvPr/>
        </p:nvPicPr>
        <p:blipFill>
          <a:blip r:embed="rId3"/>
          <a:stretch>
            <a:fillRect/>
          </a:stretch>
        </p:blipFill>
        <p:spPr>
          <a:xfrm>
            <a:off x="1835696" y="1217888"/>
            <a:ext cx="6728142" cy="4233909"/>
          </a:xfrm>
          <a:prstGeom prst="rect">
            <a:avLst/>
          </a:prstGeom>
        </p:spPr>
      </p:pic>
      <p:sp>
        <p:nvSpPr>
          <p:cNvPr id="11" name="1 - Τίτλος">
            <a:extLst>
              <a:ext uri="{FF2B5EF4-FFF2-40B4-BE49-F238E27FC236}">
                <a16:creationId xmlns:a16="http://schemas.microsoft.com/office/drawing/2014/main" id="{EDDAC50A-0DC4-4927-8028-980027D5F297}"/>
              </a:ext>
            </a:extLst>
          </p:cNvPr>
          <p:cNvSpPr txBox="1">
            <a:spLocks/>
          </p:cNvSpPr>
          <p:nvPr/>
        </p:nvSpPr>
        <p:spPr bwMode="auto">
          <a:xfrm>
            <a:off x="532875" y="74888"/>
            <a:ext cx="82089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a:solidFill>
                  <a:schemeClr val="tx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3600">
                <a:solidFill>
                  <a:schemeClr val="tx1"/>
                </a:solidFill>
                <a:effectLst>
                  <a:outerShdw blurRad="38100" dist="38100" dir="2700000" algn="tl">
                    <a:srgbClr val="C0C0C0"/>
                  </a:outerShdw>
                </a:effectLst>
                <a:latin typeface="Verdana" pitchFamily="34" charset="0"/>
              </a:defRPr>
            </a:lvl9pPr>
          </a:lstStyle>
          <a:p>
            <a:r>
              <a:rPr lang="en-US" sz="3200" dirty="0"/>
              <a:t>olive processing by-products </a:t>
            </a:r>
            <a:endParaRPr lang="el-GR" sz="3200" kern="0" dirty="0"/>
          </a:p>
        </p:txBody>
      </p:sp>
      <p:pic>
        <p:nvPicPr>
          <p:cNvPr id="12" name="Εικόνα 11">
            <a:extLst>
              <a:ext uri="{FF2B5EF4-FFF2-40B4-BE49-F238E27FC236}">
                <a16:creationId xmlns:a16="http://schemas.microsoft.com/office/drawing/2014/main" id="{AB7F22E3-4F5A-453B-ADE6-1B6A25A672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571" y="2982310"/>
            <a:ext cx="1378352" cy="1907634"/>
          </a:xfrm>
          <a:prstGeom prst="rect">
            <a:avLst/>
          </a:prstGeom>
        </p:spPr>
      </p:pic>
    </p:spTree>
    <p:extLst>
      <p:ext uri="{BB962C8B-B14F-4D97-AF65-F5344CB8AC3E}">
        <p14:creationId xmlns:p14="http://schemas.microsoft.com/office/powerpoint/2010/main" val="3964123591"/>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25236</TotalTime>
  <Words>555</Words>
  <Application>Microsoft Office PowerPoint</Application>
  <PresentationFormat>Προβολή στην οθόνη (4:3)</PresentationFormat>
  <Paragraphs>52</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CeraGR</vt:lpstr>
      <vt:lpstr>Verdana</vt:lpstr>
      <vt:lpstr>1_Default Design</vt:lpstr>
      <vt:lpstr>Good practices for the use of  olive by-products</vt:lpstr>
      <vt:lpstr>Παρουσίαση του PowerPoint</vt:lpstr>
      <vt:lpstr>Παρουσίαση του PowerPoint</vt:lpstr>
      <vt:lpstr>Παρουσίαση του PowerPoint</vt:lpstr>
      <vt:lpstr>Synergies </vt:lpstr>
      <vt:lpstr>Benefits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dc:creator>
  <cp:lastModifiedBy>Alexis Markantonakis</cp:lastModifiedBy>
  <cp:revision>1708</cp:revision>
  <cp:lastPrinted>2018-06-22T08:55:21Z</cp:lastPrinted>
  <dcterms:created xsi:type="dcterms:W3CDTF">2008-12-19T08:10:55Z</dcterms:created>
  <dcterms:modified xsi:type="dcterms:W3CDTF">2021-10-07T11:20:10Z</dcterms:modified>
</cp:coreProperties>
</file>