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  <p:sldMasterId id="2147483672" r:id="rId2"/>
  </p:sldMasterIdLst>
  <p:notesMasterIdLst>
    <p:notesMasterId r:id="rId14"/>
  </p:notes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2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3509A-2998-4A8E-89D6-AE4C12C1B4E4}" v="22" dt="2021-10-05T06:13:30.520"/>
  </p1510:revLst>
</p1510:revInfo>
</file>

<file path=ppt/tableStyles.xml><?xml version="1.0" encoding="utf-8"?>
<a:tblStyleLst xmlns:a="http://schemas.openxmlformats.org/drawingml/2006/main" def="{4112FB12-4FAD-49AD-9AC7-D1C2694E8242}">
  <a:tblStyle styleId="{4112FB12-4FAD-49AD-9AC7-D1C2694E824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annis Charitakis" userId="4c4b7243ff25094d" providerId="LiveId" clId="{0973509A-2998-4A8E-89D6-AE4C12C1B4E4}"/>
    <pc:docChg chg="custSel addSld delSld modSld">
      <pc:chgData name="Yiannis Charitakis" userId="4c4b7243ff25094d" providerId="LiveId" clId="{0973509A-2998-4A8E-89D6-AE4C12C1B4E4}" dt="2021-10-05T06:16:09.529" v="6800" actId="20577"/>
      <pc:docMkLst>
        <pc:docMk/>
      </pc:docMkLst>
      <pc:sldChg chg="del">
        <pc:chgData name="Yiannis Charitakis" userId="4c4b7243ff25094d" providerId="LiveId" clId="{0973509A-2998-4A8E-89D6-AE4C12C1B4E4}" dt="2021-10-04T09:46:39.097" v="6413" actId="47"/>
        <pc:sldMkLst>
          <pc:docMk/>
          <pc:sldMk cId="0" sldId="261"/>
        </pc:sldMkLst>
      </pc:sldChg>
      <pc:sldChg chg="del">
        <pc:chgData name="Yiannis Charitakis" userId="4c4b7243ff25094d" providerId="LiveId" clId="{0973509A-2998-4A8E-89D6-AE4C12C1B4E4}" dt="2021-10-04T09:46:11.689" v="6408" actId="47"/>
        <pc:sldMkLst>
          <pc:docMk/>
          <pc:sldMk cId="1502751717" sldId="270"/>
        </pc:sldMkLst>
      </pc:sldChg>
      <pc:sldChg chg="del">
        <pc:chgData name="Yiannis Charitakis" userId="4c4b7243ff25094d" providerId="LiveId" clId="{0973509A-2998-4A8E-89D6-AE4C12C1B4E4}" dt="2021-10-04T09:46:13.460" v="6409" actId="47"/>
        <pc:sldMkLst>
          <pc:docMk/>
          <pc:sldMk cId="2327834614" sldId="275"/>
        </pc:sldMkLst>
      </pc:sldChg>
      <pc:sldChg chg="del">
        <pc:chgData name="Yiannis Charitakis" userId="4c4b7243ff25094d" providerId="LiveId" clId="{0973509A-2998-4A8E-89D6-AE4C12C1B4E4}" dt="2021-10-04T09:46:16.598" v="6411" actId="47"/>
        <pc:sldMkLst>
          <pc:docMk/>
          <pc:sldMk cId="1840666724" sldId="276"/>
        </pc:sldMkLst>
      </pc:sldChg>
      <pc:sldChg chg="del">
        <pc:chgData name="Yiannis Charitakis" userId="4c4b7243ff25094d" providerId="LiveId" clId="{0973509A-2998-4A8E-89D6-AE4C12C1B4E4}" dt="2021-10-04T09:46:15.234" v="6410" actId="47"/>
        <pc:sldMkLst>
          <pc:docMk/>
          <pc:sldMk cId="292297940" sldId="277"/>
        </pc:sldMkLst>
      </pc:sldChg>
      <pc:sldChg chg="del">
        <pc:chgData name="Yiannis Charitakis" userId="4c4b7243ff25094d" providerId="LiveId" clId="{0973509A-2998-4A8E-89D6-AE4C12C1B4E4}" dt="2021-10-04T09:46:18.259" v="6412" actId="47"/>
        <pc:sldMkLst>
          <pc:docMk/>
          <pc:sldMk cId="3960066844" sldId="278"/>
        </pc:sldMkLst>
      </pc:sldChg>
      <pc:sldChg chg="modSp mod">
        <pc:chgData name="Yiannis Charitakis" userId="4c4b7243ff25094d" providerId="LiveId" clId="{0973509A-2998-4A8E-89D6-AE4C12C1B4E4}" dt="2021-10-04T08:21:22.215" v="2215" actId="6549"/>
        <pc:sldMkLst>
          <pc:docMk/>
          <pc:sldMk cId="465570004" sldId="281"/>
        </pc:sldMkLst>
        <pc:spChg chg="mod">
          <ac:chgData name="Yiannis Charitakis" userId="4c4b7243ff25094d" providerId="LiveId" clId="{0973509A-2998-4A8E-89D6-AE4C12C1B4E4}" dt="2021-10-04T07:21:13.557" v="52" actId="20577"/>
          <ac:spMkLst>
            <pc:docMk/>
            <pc:sldMk cId="465570004" sldId="281"/>
            <ac:spMk id="2" creationId="{5F4C9AF7-AC09-443E-A15F-3F6F6075CE9B}"/>
          </ac:spMkLst>
        </pc:spChg>
        <pc:spChg chg="mod">
          <ac:chgData name="Yiannis Charitakis" userId="4c4b7243ff25094d" providerId="LiveId" clId="{0973509A-2998-4A8E-89D6-AE4C12C1B4E4}" dt="2021-10-04T07:23:13.879" v="153" actId="20577"/>
          <ac:spMkLst>
            <pc:docMk/>
            <pc:sldMk cId="465570004" sldId="281"/>
            <ac:spMk id="3" creationId="{AD097E1D-A5B8-43C2-815B-FF53049CF138}"/>
          </ac:spMkLst>
        </pc:spChg>
        <pc:spChg chg="mod">
          <ac:chgData name="Yiannis Charitakis" userId="4c4b7243ff25094d" providerId="LiveId" clId="{0973509A-2998-4A8E-89D6-AE4C12C1B4E4}" dt="2021-10-04T08:21:22.215" v="2215" actId="6549"/>
          <ac:spMkLst>
            <pc:docMk/>
            <pc:sldMk cId="465570004" sldId="281"/>
            <ac:spMk id="4" creationId="{01020BCB-A091-40F9-A979-39ECDEDB72D7}"/>
          </ac:spMkLst>
        </pc:spChg>
      </pc:sldChg>
      <pc:sldChg chg="addSp delSp modSp new mod">
        <pc:chgData name="Yiannis Charitakis" userId="4c4b7243ff25094d" providerId="LiveId" clId="{0973509A-2998-4A8E-89D6-AE4C12C1B4E4}" dt="2021-10-05T06:15:38.938" v="6792" actId="1038"/>
        <pc:sldMkLst>
          <pc:docMk/>
          <pc:sldMk cId="213556841" sldId="282"/>
        </pc:sldMkLst>
        <pc:spChg chg="mod">
          <ac:chgData name="Yiannis Charitakis" userId="4c4b7243ff25094d" providerId="LiveId" clId="{0973509A-2998-4A8E-89D6-AE4C12C1B4E4}" dt="2021-10-04T07:55:42.743" v="1105" actId="20577"/>
          <ac:spMkLst>
            <pc:docMk/>
            <pc:sldMk cId="213556841" sldId="282"/>
            <ac:spMk id="2" creationId="{BFB9283C-CDE9-4F8B-9724-AA41938B3018}"/>
          </ac:spMkLst>
        </pc:spChg>
        <pc:spChg chg="mod">
          <ac:chgData name="Yiannis Charitakis" userId="4c4b7243ff25094d" providerId="LiveId" clId="{0973509A-2998-4A8E-89D6-AE4C12C1B4E4}" dt="2021-10-05T06:15:29.153" v="6779" actId="1037"/>
          <ac:spMkLst>
            <pc:docMk/>
            <pc:sldMk cId="213556841" sldId="282"/>
            <ac:spMk id="3" creationId="{C5A82FC5-A9B0-4CD6-AC2A-B2D203937336}"/>
          </ac:spMkLst>
        </pc:spChg>
        <pc:spChg chg="mod">
          <ac:chgData name="Yiannis Charitakis" userId="4c4b7243ff25094d" providerId="LiveId" clId="{0973509A-2998-4A8E-89D6-AE4C12C1B4E4}" dt="2021-10-04T09:51:15.389" v="6486" actId="6549"/>
          <ac:spMkLst>
            <pc:docMk/>
            <pc:sldMk cId="213556841" sldId="282"/>
            <ac:spMk id="4" creationId="{9349B380-6144-45EF-B967-DBB8A588AEDF}"/>
          </ac:spMkLst>
        </pc:spChg>
        <pc:picChg chg="add mod">
          <ac:chgData name="Yiannis Charitakis" userId="4c4b7243ff25094d" providerId="LiveId" clId="{0973509A-2998-4A8E-89D6-AE4C12C1B4E4}" dt="2021-10-05T06:15:38.938" v="6792" actId="1038"/>
          <ac:picMkLst>
            <pc:docMk/>
            <pc:sldMk cId="213556841" sldId="282"/>
            <ac:picMk id="5" creationId="{519BA743-6630-42E2-BBB3-9D7839694F93}"/>
          </ac:picMkLst>
        </pc:picChg>
        <pc:picChg chg="add del mod">
          <ac:chgData name="Yiannis Charitakis" userId="4c4b7243ff25094d" providerId="LiveId" clId="{0973509A-2998-4A8E-89D6-AE4C12C1B4E4}" dt="2021-10-04T07:57:48.049" v="1111"/>
          <ac:picMkLst>
            <pc:docMk/>
            <pc:sldMk cId="213556841" sldId="282"/>
            <ac:picMk id="1026" creationId="{8C6DADFA-F459-4D07-A7A6-72B3897CB487}"/>
          </ac:picMkLst>
        </pc:picChg>
      </pc:sldChg>
      <pc:sldChg chg="addSp delSp modSp add mod">
        <pc:chgData name="Yiannis Charitakis" userId="4c4b7243ff25094d" providerId="LiveId" clId="{0973509A-2998-4A8E-89D6-AE4C12C1B4E4}" dt="2021-10-05T06:16:09.529" v="6800" actId="20577"/>
        <pc:sldMkLst>
          <pc:docMk/>
          <pc:sldMk cId="2781117154" sldId="283"/>
        </pc:sldMkLst>
        <pc:spChg chg="mod">
          <ac:chgData name="Yiannis Charitakis" userId="4c4b7243ff25094d" providerId="LiveId" clId="{0973509A-2998-4A8E-89D6-AE4C12C1B4E4}" dt="2021-10-04T08:10:02.390" v="1484" actId="20577"/>
          <ac:spMkLst>
            <pc:docMk/>
            <pc:sldMk cId="2781117154" sldId="283"/>
            <ac:spMk id="2" creationId="{BFB9283C-CDE9-4F8B-9724-AA41938B3018}"/>
          </ac:spMkLst>
        </pc:spChg>
        <pc:spChg chg="mod">
          <ac:chgData name="Yiannis Charitakis" userId="4c4b7243ff25094d" providerId="LiveId" clId="{0973509A-2998-4A8E-89D6-AE4C12C1B4E4}" dt="2021-10-05T06:16:09.529" v="6800" actId="20577"/>
          <ac:spMkLst>
            <pc:docMk/>
            <pc:sldMk cId="2781117154" sldId="283"/>
            <ac:spMk id="3" creationId="{C5A82FC5-A9B0-4CD6-AC2A-B2D203937336}"/>
          </ac:spMkLst>
        </pc:spChg>
        <pc:spChg chg="mod">
          <ac:chgData name="Yiannis Charitakis" userId="4c4b7243ff25094d" providerId="LiveId" clId="{0973509A-2998-4A8E-89D6-AE4C12C1B4E4}" dt="2021-10-04T09:52:22.942" v="6512" actId="20577"/>
          <ac:spMkLst>
            <pc:docMk/>
            <pc:sldMk cId="2781117154" sldId="283"/>
            <ac:spMk id="4" creationId="{9349B380-6144-45EF-B967-DBB8A588AEDF}"/>
          </ac:spMkLst>
        </pc:spChg>
        <pc:picChg chg="add mod">
          <ac:chgData name="Yiannis Charitakis" userId="4c4b7243ff25094d" providerId="LiveId" clId="{0973509A-2998-4A8E-89D6-AE4C12C1B4E4}" dt="2021-10-05T05:58:18.947" v="6655" actId="1076"/>
          <ac:picMkLst>
            <pc:docMk/>
            <pc:sldMk cId="2781117154" sldId="283"/>
            <ac:picMk id="5" creationId="{72C62F72-CB6E-42FC-BE0B-05BBDE730DB3}"/>
          </ac:picMkLst>
        </pc:picChg>
        <pc:picChg chg="add del mod">
          <ac:chgData name="Yiannis Charitakis" userId="4c4b7243ff25094d" providerId="LiveId" clId="{0973509A-2998-4A8E-89D6-AE4C12C1B4E4}" dt="2021-10-05T05:57:37.417" v="6648"/>
          <ac:picMkLst>
            <pc:docMk/>
            <pc:sldMk cId="2781117154" sldId="283"/>
            <ac:picMk id="1026" creationId="{529FAC7D-93CE-4E86-B765-FD4317207B46}"/>
          </ac:picMkLst>
        </pc:picChg>
      </pc:sldChg>
      <pc:sldChg chg="addSp modSp add mod">
        <pc:chgData name="Yiannis Charitakis" userId="4c4b7243ff25094d" providerId="LiveId" clId="{0973509A-2998-4A8E-89D6-AE4C12C1B4E4}" dt="2021-10-05T06:14:46.979" v="6740" actId="1038"/>
        <pc:sldMkLst>
          <pc:docMk/>
          <pc:sldMk cId="3201167186" sldId="284"/>
        </pc:sldMkLst>
        <pc:spChg chg="mod">
          <ac:chgData name="Yiannis Charitakis" userId="4c4b7243ff25094d" providerId="LiveId" clId="{0973509A-2998-4A8E-89D6-AE4C12C1B4E4}" dt="2021-10-04T08:21:56.940" v="2261" actId="20577"/>
          <ac:spMkLst>
            <pc:docMk/>
            <pc:sldMk cId="3201167186" sldId="284"/>
            <ac:spMk id="2" creationId="{BFB9283C-CDE9-4F8B-9724-AA41938B3018}"/>
          </ac:spMkLst>
        </pc:spChg>
        <pc:spChg chg="mod">
          <ac:chgData name="Yiannis Charitakis" userId="4c4b7243ff25094d" providerId="LiveId" clId="{0973509A-2998-4A8E-89D6-AE4C12C1B4E4}" dt="2021-10-05T06:02:48.315" v="6672" actId="20577"/>
          <ac:spMkLst>
            <pc:docMk/>
            <pc:sldMk cId="3201167186" sldId="284"/>
            <ac:spMk id="3" creationId="{C5A82FC5-A9B0-4CD6-AC2A-B2D203937336}"/>
          </ac:spMkLst>
        </pc:spChg>
        <pc:spChg chg="mod">
          <ac:chgData name="Yiannis Charitakis" userId="4c4b7243ff25094d" providerId="LiveId" clId="{0973509A-2998-4A8E-89D6-AE4C12C1B4E4}" dt="2021-10-04T08:35:18.664" v="3369" actId="20577"/>
          <ac:spMkLst>
            <pc:docMk/>
            <pc:sldMk cId="3201167186" sldId="284"/>
            <ac:spMk id="4" creationId="{9349B380-6144-45EF-B967-DBB8A588AEDF}"/>
          </ac:spMkLst>
        </pc:spChg>
        <pc:picChg chg="add mod">
          <ac:chgData name="Yiannis Charitakis" userId="4c4b7243ff25094d" providerId="LiveId" clId="{0973509A-2998-4A8E-89D6-AE4C12C1B4E4}" dt="2021-10-05T06:14:46.979" v="6740" actId="1038"/>
          <ac:picMkLst>
            <pc:docMk/>
            <pc:sldMk cId="3201167186" sldId="284"/>
            <ac:picMk id="5" creationId="{F52C6012-1EA3-4D8A-8E9F-3983DED63FD5}"/>
          </ac:picMkLst>
        </pc:picChg>
      </pc:sldChg>
      <pc:sldChg chg="addSp modSp add mod">
        <pc:chgData name="Yiannis Charitakis" userId="4c4b7243ff25094d" providerId="LiveId" clId="{0973509A-2998-4A8E-89D6-AE4C12C1B4E4}" dt="2021-10-05T06:14:22.285" v="6726" actId="1038"/>
        <pc:sldMkLst>
          <pc:docMk/>
          <pc:sldMk cId="921544248" sldId="285"/>
        </pc:sldMkLst>
        <pc:spChg chg="mod">
          <ac:chgData name="Yiannis Charitakis" userId="4c4b7243ff25094d" providerId="LiveId" clId="{0973509A-2998-4A8E-89D6-AE4C12C1B4E4}" dt="2021-10-04T08:36:16.576" v="3427" actId="20577"/>
          <ac:spMkLst>
            <pc:docMk/>
            <pc:sldMk cId="921544248" sldId="285"/>
            <ac:spMk id="2" creationId="{BFB9283C-CDE9-4F8B-9724-AA41938B3018}"/>
          </ac:spMkLst>
        </pc:spChg>
        <pc:spChg chg="mod">
          <ac:chgData name="Yiannis Charitakis" userId="4c4b7243ff25094d" providerId="LiveId" clId="{0973509A-2998-4A8E-89D6-AE4C12C1B4E4}" dt="2021-10-05T06:05:18.397" v="6679" actId="20577"/>
          <ac:spMkLst>
            <pc:docMk/>
            <pc:sldMk cId="921544248" sldId="285"/>
            <ac:spMk id="3" creationId="{C5A82FC5-A9B0-4CD6-AC2A-B2D203937336}"/>
          </ac:spMkLst>
        </pc:spChg>
        <pc:spChg chg="mod">
          <ac:chgData name="Yiannis Charitakis" userId="4c4b7243ff25094d" providerId="LiveId" clId="{0973509A-2998-4A8E-89D6-AE4C12C1B4E4}" dt="2021-10-04T09:55:09.221" v="6518" actId="20577"/>
          <ac:spMkLst>
            <pc:docMk/>
            <pc:sldMk cId="921544248" sldId="285"/>
            <ac:spMk id="4" creationId="{9349B380-6144-45EF-B967-DBB8A588AEDF}"/>
          </ac:spMkLst>
        </pc:spChg>
        <pc:picChg chg="add mod">
          <ac:chgData name="Yiannis Charitakis" userId="4c4b7243ff25094d" providerId="LiveId" clId="{0973509A-2998-4A8E-89D6-AE4C12C1B4E4}" dt="2021-10-05T06:14:22.285" v="6726" actId="1038"/>
          <ac:picMkLst>
            <pc:docMk/>
            <pc:sldMk cId="921544248" sldId="285"/>
            <ac:picMk id="5" creationId="{422C498B-2406-4B79-935E-89F7C8AF759F}"/>
          </ac:picMkLst>
        </pc:picChg>
      </pc:sldChg>
      <pc:sldChg chg="addSp delSp modSp add mod">
        <pc:chgData name="Yiannis Charitakis" userId="4c4b7243ff25094d" providerId="LiveId" clId="{0973509A-2998-4A8E-89D6-AE4C12C1B4E4}" dt="2021-10-05T06:07:39.906" v="6691" actId="20577"/>
        <pc:sldMkLst>
          <pc:docMk/>
          <pc:sldMk cId="479812460" sldId="286"/>
        </pc:sldMkLst>
        <pc:spChg chg="mod">
          <ac:chgData name="Yiannis Charitakis" userId="4c4b7243ff25094d" providerId="LiveId" clId="{0973509A-2998-4A8E-89D6-AE4C12C1B4E4}" dt="2021-10-04T09:23:12.018" v="4764" actId="20577"/>
          <ac:spMkLst>
            <pc:docMk/>
            <pc:sldMk cId="479812460" sldId="286"/>
            <ac:spMk id="2" creationId="{BFB9283C-CDE9-4F8B-9724-AA41938B3018}"/>
          </ac:spMkLst>
        </pc:spChg>
        <pc:spChg chg="mod">
          <ac:chgData name="Yiannis Charitakis" userId="4c4b7243ff25094d" providerId="LiveId" clId="{0973509A-2998-4A8E-89D6-AE4C12C1B4E4}" dt="2021-10-05T06:07:39.906" v="6691" actId="20577"/>
          <ac:spMkLst>
            <pc:docMk/>
            <pc:sldMk cId="479812460" sldId="286"/>
            <ac:spMk id="3" creationId="{C5A82FC5-A9B0-4CD6-AC2A-B2D203937336}"/>
          </ac:spMkLst>
        </pc:spChg>
        <pc:spChg chg="mod">
          <ac:chgData name="Yiannis Charitakis" userId="4c4b7243ff25094d" providerId="LiveId" clId="{0973509A-2998-4A8E-89D6-AE4C12C1B4E4}" dt="2021-10-04T09:56:31.051" v="6638" actId="20577"/>
          <ac:spMkLst>
            <pc:docMk/>
            <pc:sldMk cId="479812460" sldId="286"/>
            <ac:spMk id="4" creationId="{9349B380-6144-45EF-B967-DBB8A588AEDF}"/>
          </ac:spMkLst>
        </pc:spChg>
        <pc:picChg chg="add del mod">
          <ac:chgData name="Yiannis Charitakis" userId="4c4b7243ff25094d" providerId="LiveId" clId="{0973509A-2998-4A8E-89D6-AE4C12C1B4E4}" dt="2021-10-05T06:06:40.452" v="6683" actId="478"/>
          <ac:picMkLst>
            <pc:docMk/>
            <pc:sldMk cId="479812460" sldId="286"/>
            <ac:picMk id="5" creationId="{54C46014-8956-41E2-99C9-5809F6C9FDFF}"/>
          </ac:picMkLst>
        </pc:picChg>
        <pc:picChg chg="add mod">
          <ac:chgData name="Yiannis Charitakis" userId="4c4b7243ff25094d" providerId="LiveId" clId="{0973509A-2998-4A8E-89D6-AE4C12C1B4E4}" dt="2021-10-05T06:07:35.882" v="6686" actId="1076"/>
          <ac:picMkLst>
            <pc:docMk/>
            <pc:sldMk cId="479812460" sldId="286"/>
            <ac:picMk id="6" creationId="{ED350F85-E728-4136-A04E-6F9F2D45C777}"/>
          </ac:picMkLst>
        </pc:picChg>
      </pc:sldChg>
      <pc:sldChg chg="addSp delSp modSp add mod">
        <pc:chgData name="Yiannis Charitakis" userId="4c4b7243ff25094d" providerId="LiveId" clId="{0973509A-2998-4A8E-89D6-AE4C12C1B4E4}" dt="2021-10-05T06:13:48.082" v="6698" actId="20577"/>
        <pc:sldMkLst>
          <pc:docMk/>
          <pc:sldMk cId="4016989615" sldId="287"/>
        </pc:sldMkLst>
        <pc:spChg chg="mod">
          <ac:chgData name="Yiannis Charitakis" userId="4c4b7243ff25094d" providerId="LiveId" clId="{0973509A-2998-4A8E-89D6-AE4C12C1B4E4}" dt="2021-10-04T09:37:22.248" v="5982" actId="20577"/>
          <ac:spMkLst>
            <pc:docMk/>
            <pc:sldMk cId="4016989615" sldId="287"/>
            <ac:spMk id="2" creationId="{BFB9283C-CDE9-4F8B-9724-AA41938B3018}"/>
          </ac:spMkLst>
        </pc:spChg>
        <pc:spChg chg="del">
          <ac:chgData name="Yiannis Charitakis" userId="4c4b7243ff25094d" providerId="LiveId" clId="{0973509A-2998-4A8E-89D6-AE4C12C1B4E4}" dt="2021-10-05T06:13:25.968" v="6692"/>
          <ac:spMkLst>
            <pc:docMk/>
            <pc:sldMk cId="4016989615" sldId="287"/>
            <ac:spMk id="3" creationId="{C5A82FC5-A9B0-4CD6-AC2A-B2D203937336}"/>
          </ac:spMkLst>
        </pc:spChg>
        <pc:spChg chg="mod">
          <ac:chgData name="Yiannis Charitakis" userId="4c4b7243ff25094d" providerId="LiveId" clId="{0973509A-2998-4A8E-89D6-AE4C12C1B4E4}" dt="2021-10-04T09:46:07.791" v="6407" actId="6549"/>
          <ac:spMkLst>
            <pc:docMk/>
            <pc:sldMk cId="4016989615" sldId="287"/>
            <ac:spMk id="4" creationId="{9349B380-6144-45EF-B967-DBB8A588AEDF}"/>
          </ac:spMkLst>
        </pc:spChg>
        <pc:spChg chg="add mod">
          <ac:chgData name="Yiannis Charitakis" userId="4c4b7243ff25094d" providerId="LiveId" clId="{0973509A-2998-4A8E-89D6-AE4C12C1B4E4}" dt="2021-10-05T06:13:48.082" v="6698" actId="20577"/>
          <ac:spMkLst>
            <pc:docMk/>
            <pc:sldMk cId="4016989615" sldId="287"/>
            <ac:spMk id="5" creationId="{07479CEA-79F3-412A-A458-E3269398BFF7}"/>
          </ac:spMkLst>
        </pc:spChg>
        <pc:picChg chg="add mod">
          <ac:chgData name="Yiannis Charitakis" userId="4c4b7243ff25094d" providerId="LiveId" clId="{0973509A-2998-4A8E-89D6-AE4C12C1B4E4}" dt="2021-10-05T06:13:40.586" v="6694" actId="1076"/>
          <ac:picMkLst>
            <pc:docMk/>
            <pc:sldMk cId="4016989615" sldId="287"/>
            <ac:picMk id="6" creationId="{4CC0B0BE-7E4B-4FDD-9A61-DDEF97E26140}"/>
          </ac:picMkLst>
        </pc:picChg>
      </pc:sldChg>
      <pc:sldMasterChg chg="delSldLayout">
        <pc:chgData name="Yiannis Charitakis" userId="4c4b7243ff25094d" providerId="LiveId" clId="{0973509A-2998-4A8E-89D6-AE4C12C1B4E4}" dt="2021-10-04T09:46:18.259" v="6412" actId="47"/>
        <pc:sldMasterMkLst>
          <pc:docMk/>
          <pc:sldMasterMk cId="0" sldId="2147483672"/>
        </pc:sldMasterMkLst>
        <pc:sldLayoutChg chg="del">
          <pc:chgData name="Yiannis Charitakis" userId="4c4b7243ff25094d" providerId="LiveId" clId="{0973509A-2998-4A8E-89D6-AE4C12C1B4E4}" dt="2021-10-04T09:46:18.259" v="6412" actId="47"/>
          <pc:sldLayoutMkLst>
            <pc:docMk/>
            <pc:sldMasterMk cId="0" sldId="2147483672"/>
            <pc:sldLayoutMk cId="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42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71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K BIG ORIGAMI">
  <p:cSld name="BLANCK BIG ORIGAMI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F3C8C-92B2-4A69-B944-906D68B1D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1764" y="0"/>
            <a:ext cx="3482236" cy="2488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pag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able page">
  <p:cSld name="CONTENT Table p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67544" y="5157788"/>
            <a:ext cx="8208144" cy="12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Dark Green origami">
  <p:cSld name="CONTENTpage Dark Green origam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{4112FB12-4FAD-49AD-9AC7-D1C2694E8242}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80728" y="1093028"/>
            <a:ext cx="6153684" cy="564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E30DF5-8595-4F94-A6B1-9712859806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38379" y="149180"/>
            <a:ext cx="2705622" cy="193352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{4112FB12-4FAD-49AD-9AC7-D1C2694E8242}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E73E6-A6B4-4C53-BCA8-51D0386C1B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43775" y="-58007"/>
            <a:ext cx="1800225" cy="12864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94EFC614-5E2E-4D2D-95F5-5A8C24DE8D2C}"/>
              </a:ext>
            </a:extLst>
          </p:cNvPr>
          <p:cNvSpPr txBox="1">
            <a:spLocks/>
          </p:cNvSpPr>
          <p:nvPr/>
        </p:nvSpPr>
        <p:spPr>
          <a:xfrm>
            <a:off x="3807047" y="2054515"/>
            <a:ext cx="5458873" cy="17860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the EU program on Circular Economy </a:t>
            </a:r>
          </a:p>
          <a:p>
            <a:pPr>
              <a:defRPr/>
            </a:pPr>
            <a:r>
              <a:rPr lang="en-US" sz="3000" b="1" i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Topic: Good Practices</a:t>
            </a:r>
            <a:endParaRPr lang="en-US" sz="3000" i="1" dirty="0">
              <a:solidFill>
                <a:srgbClr val="008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B90620A-F6EF-43AC-AAD7-288E6F8B6AB3}"/>
              </a:ext>
            </a:extLst>
          </p:cNvPr>
          <p:cNvSpPr txBox="1">
            <a:spLocks/>
          </p:cNvSpPr>
          <p:nvPr/>
        </p:nvSpPr>
        <p:spPr>
          <a:xfrm>
            <a:off x="4422902" y="3890889"/>
            <a:ext cx="3921506" cy="848620"/>
          </a:xfrm>
          <a:prstGeom prst="rect">
            <a:avLst/>
          </a:prstGeom>
        </p:spPr>
        <p:txBody>
          <a:bodyPr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AU" sz="24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Yiannis Charitakis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:a16="http://schemas.microsoft.com/office/drawing/2014/main" id="{18609523-BAD5-45A4-A660-30EB433F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222" y="5013893"/>
            <a:ext cx="10017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K_logo_003.pdf">
            <a:extLst>
              <a:ext uri="{FF2B5EF4-FFF2-40B4-BE49-F238E27FC236}">
                <a16:creationId xmlns:a16="http://schemas.microsoft.com/office/drawing/2014/main" id="{E8DAD533-3E09-493A-8D79-CF9387C1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66" y="4194075"/>
            <a:ext cx="2616964" cy="2616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D54A85-256B-45B2-8ECA-CF49D358CD2F}"/>
              </a:ext>
            </a:extLst>
          </p:cNvPr>
          <p:cNvSpPr/>
          <p:nvPr/>
        </p:nvSpPr>
        <p:spPr>
          <a:xfrm>
            <a:off x="179890" y="361328"/>
            <a:ext cx="6792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Regional</a:t>
            </a:r>
            <a:r>
              <a:rPr lang="el-GR" sz="28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Policy </a:t>
            </a:r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Actions</a:t>
            </a:r>
            <a:r>
              <a:rPr lang="el-GR" sz="28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for </a:t>
            </a:r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Circular</a:t>
            </a:r>
            <a:r>
              <a:rPr lang="el-GR" sz="28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Economy</a:t>
            </a:r>
            <a:endParaRPr lang="en-GB" sz="2800" b="1" dirty="0">
              <a:solidFill>
                <a:srgbClr val="23541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9283C-CDE9-4F8B-9724-AA41938B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7" y="1196752"/>
            <a:ext cx="3008313" cy="1162050"/>
          </a:xfrm>
        </p:spPr>
        <p:txBody>
          <a:bodyPr/>
          <a:lstStyle/>
          <a:p>
            <a:r>
              <a:rPr lang="en-GB" dirty="0"/>
              <a:t>CIRCULAR FRIESLAND ASSOCIATION</a:t>
            </a:r>
            <a:endParaRPr lang="en-US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49B380-6144-45EF-B967-DBB8A588AE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Description: </a:t>
            </a:r>
            <a:r>
              <a:rPr lang="en-GB" sz="1600" b="0" dirty="0">
                <a:solidFill>
                  <a:srgbClr val="00B050"/>
                </a:solidFill>
              </a:rPr>
              <a:t>Involved Frisian companies who were looking support on knowledge, exchange, networking &amp; collaboration level for cultivating CE transition. In VCF started in 2016 with almost 25 associated members and now includes more than 100.</a:t>
            </a:r>
          </a:p>
          <a:p>
            <a:pPr marL="228600" indent="0"/>
            <a:endParaRPr lang="en-US" sz="1600" b="0" dirty="0">
              <a:solidFill>
                <a:srgbClr val="00B050"/>
              </a:solidFill>
            </a:endParaRPr>
          </a:p>
          <a:p>
            <a:r>
              <a:rPr lang="en-GB" dirty="0"/>
              <a:t>Resources Needed: </a:t>
            </a:r>
            <a:r>
              <a:rPr lang="en-GB" sz="1600" b="0" dirty="0">
                <a:solidFill>
                  <a:srgbClr val="00B050"/>
                </a:solidFill>
              </a:rPr>
              <a:t>VCF is a non profit organisation.</a:t>
            </a:r>
            <a:r>
              <a:rPr lang="el-GR" sz="1600" b="0" dirty="0">
                <a:solidFill>
                  <a:srgbClr val="00B050"/>
                </a:solidFill>
              </a:rPr>
              <a:t> </a:t>
            </a:r>
            <a:endParaRPr lang="en-GB" sz="1600" b="0" dirty="0">
              <a:solidFill>
                <a:srgbClr val="00B050"/>
              </a:solidFill>
            </a:endParaRPr>
          </a:p>
          <a:p>
            <a:r>
              <a:rPr lang="en-GB" sz="1600" b="0" dirty="0">
                <a:solidFill>
                  <a:srgbClr val="00B050"/>
                </a:solidFill>
              </a:rPr>
              <a:t> </a:t>
            </a:r>
          </a:p>
          <a:p>
            <a:r>
              <a:rPr lang="en-GB" dirty="0"/>
              <a:t>Potential for Learning or Transfer: </a:t>
            </a:r>
            <a:r>
              <a:rPr lang="en-US" sz="1600" b="0" dirty="0">
                <a:solidFill>
                  <a:srgbClr val="00B050"/>
                </a:solidFill>
              </a:rPr>
              <a:t>VCF is a great example of participative governance obtained through the cooperation among the Quadruple Helix actors that feeds not only in the governmental decision-making about CE, but also on the educational, research, civil society and business spheres.  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CC0B0BE-7E4B-4FDD-9A61-DDEF97E2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96" y="2633711"/>
            <a:ext cx="1619250" cy="666750"/>
          </a:xfrm>
          <a:prstGeom prst="rect">
            <a:avLst/>
          </a:prstGeom>
        </p:spPr>
      </p:pic>
      <p:sp>
        <p:nvSpPr>
          <p:cNvPr id="5" name="AutoShape 2" descr="Vereniging Circulair Friesland">
            <a:extLst>
              <a:ext uri="{FF2B5EF4-FFF2-40B4-BE49-F238E27FC236}">
                <a16:creationId xmlns:a16="http://schemas.microsoft.com/office/drawing/2014/main" id="{07479CEA-79F3-412A-A458-E3269398BFF7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1698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94EFC614-5E2E-4D2D-95F5-5A8C24DE8D2C}"/>
              </a:ext>
            </a:extLst>
          </p:cNvPr>
          <p:cNvSpPr txBox="1">
            <a:spLocks/>
          </p:cNvSpPr>
          <p:nvPr/>
        </p:nvSpPr>
        <p:spPr>
          <a:xfrm>
            <a:off x="3807047" y="2054515"/>
            <a:ext cx="5458873" cy="17860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KIND ATTENTION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8B90620A-F6EF-43AC-AAD7-288E6F8B6AB3}"/>
              </a:ext>
            </a:extLst>
          </p:cNvPr>
          <p:cNvSpPr txBox="1">
            <a:spLocks/>
          </p:cNvSpPr>
          <p:nvPr/>
        </p:nvSpPr>
        <p:spPr>
          <a:xfrm>
            <a:off x="4422902" y="3890889"/>
            <a:ext cx="3921506" cy="848620"/>
          </a:xfrm>
          <a:prstGeom prst="rect">
            <a:avLst/>
          </a:prstGeom>
        </p:spPr>
        <p:txBody>
          <a:bodyPr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AU" sz="24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Yiannis Charitakis</a:t>
            </a:r>
          </a:p>
        </p:txBody>
      </p:sp>
      <p:pic>
        <p:nvPicPr>
          <p:cNvPr id="6" name="Εικόνα 4">
            <a:extLst>
              <a:ext uri="{FF2B5EF4-FFF2-40B4-BE49-F238E27FC236}">
                <a16:creationId xmlns:a16="http://schemas.microsoft.com/office/drawing/2014/main" id="{18609523-BAD5-45A4-A660-30EB433F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222" y="5013893"/>
            <a:ext cx="1001713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K_logo_003.pdf">
            <a:extLst>
              <a:ext uri="{FF2B5EF4-FFF2-40B4-BE49-F238E27FC236}">
                <a16:creationId xmlns:a16="http://schemas.microsoft.com/office/drawing/2014/main" id="{E8DAD533-3E09-493A-8D79-CF9387C1B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66" y="4194075"/>
            <a:ext cx="2616964" cy="26169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D54A85-256B-45B2-8ECA-CF49D358CD2F}"/>
              </a:ext>
            </a:extLst>
          </p:cNvPr>
          <p:cNvSpPr/>
          <p:nvPr/>
        </p:nvSpPr>
        <p:spPr>
          <a:xfrm>
            <a:off x="179890" y="361328"/>
            <a:ext cx="6792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Regional</a:t>
            </a:r>
            <a:r>
              <a:rPr lang="el-GR" sz="28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Policy </a:t>
            </a:r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Actions</a:t>
            </a:r>
            <a:r>
              <a:rPr lang="el-GR" sz="28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for </a:t>
            </a:r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Circular</a:t>
            </a:r>
            <a:r>
              <a:rPr lang="el-GR" sz="2800" b="1" i="1" dirty="0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sz="2800" b="1" i="1" dirty="0" err="1">
                <a:solidFill>
                  <a:srgbClr val="2354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Economy</a:t>
            </a:r>
            <a:endParaRPr lang="en-GB" sz="2800" b="1" dirty="0">
              <a:solidFill>
                <a:srgbClr val="2354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0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35ECCE-9EB1-421C-8A8C-0030C9F074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INTERREG EUROPE PROGRAMMS</a:t>
            </a:r>
            <a:endParaRPr lang="en-US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E758CA2-8057-44C7-A71E-721850E7C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Interreg EU Programs, help Regional &amp; Local governments, develop &amp; deliver better policy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2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923FC1-F991-4DB9-AB5A-9D72CCDB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REPLACE INTERREG EUROPE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9FE9DB-97D0-45CF-8FF3-79EA5C9F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Regional Policy Actions for Circular Economy</a:t>
            </a:r>
            <a:endParaRPr lang="en-US" sz="2000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A84F4CD-69AB-4F49-9F8F-CCBB43C6905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dirty="0"/>
              <a:t>Implementation &amp; monitoring of Regional Policy Tools </a:t>
            </a:r>
            <a:r>
              <a:rPr lang="en-GB" b="0" dirty="0"/>
              <a:t>– Instruments at facilitating CE transition (Benchmark Tool)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Development and application of policies </a:t>
            </a:r>
            <a:r>
              <a:rPr lang="en-US" b="0" dirty="0"/>
              <a:t>and actions focusing on identification, valorization, assessment and financing of circular value chains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Synergies Exploration </a:t>
            </a:r>
            <a:r>
              <a:rPr lang="en-US" b="0" dirty="0"/>
              <a:t>within EU Regions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Financing strategy development </a:t>
            </a:r>
            <a:r>
              <a:rPr lang="en-US" b="0" dirty="0"/>
              <a:t>for boosting CE transition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4C9AF7-AC09-443E-A15F-3F6F6075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PRACTICIES</a:t>
            </a:r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097E1D-A5B8-43C2-815B-FF53049CF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GB" dirty="0"/>
              <a:t>Good Practice” are always important in developing or improving overall Strategies in CE</a:t>
            </a:r>
            <a:endParaRPr lang="en-US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1020BCB-A091-40F9-A979-39ECDEDB72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20526" y="1196752"/>
            <a:ext cx="5111750" cy="492036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Sustainable Production of Fabrics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Country</a:t>
            </a:r>
            <a:r>
              <a:rPr lang="en-GB" sz="1400" dirty="0"/>
              <a:t>: Romania, </a:t>
            </a:r>
            <a:r>
              <a:rPr lang="en-GB" sz="1400" i="1" dirty="0"/>
              <a:t>Company</a:t>
            </a:r>
            <a:r>
              <a:rPr lang="en-GB" sz="1400" dirty="0"/>
              <a:t>: </a:t>
            </a:r>
            <a:r>
              <a:rPr lang="en-GB" sz="1400" dirty="0" err="1"/>
              <a:t>Majutex</a:t>
            </a:r>
            <a:r>
              <a:rPr lang="en-GB" sz="1400" dirty="0"/>
              <a:t> </a:t>
            </a:r>
            <a:r>
              <a:rPr lang="en-GB" sz="1400" i="1" dirty="0"/>
              <a:t>Value Chain</a:t>
            </a:r>
            <a:r>
              <a:rPr lang="en-GB" sz="1400" dirty="0"/>
              <a:t>: Manufacturing - Industry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REDU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Country</a:t>
            </a:r>
            <a:r>
              <a:rPr lang="en-GB" sz="1400" dirty="0"/>
              <a:t>: Romania, </a:t>
            </a:r>
            <a:r>
              <a:rPr lang="en-GB" sz="1400" i="1" dirty="0"/>
              <a:t>Value Chain: </a:t>
            </a:r>
            <a:r>
              <a:rPr lang="en-GB" sz="1400" dirty="0"/>
              <a:t>Recycling Materials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Hamburg Bottle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Country</a:t>
            </a:r>
            <a:r>
              <a:rPr lang="en-GB" sz="1400" dirty="0"/>
              <a:t>: Germany, </a:t>
            </a:r>
            <a:r>
              <a:rPr lang="en-GB" sz="1400" i="1" dirty="0"/>
              <a:t>Value Chain</a:t>
            </a:r>
            <a:r>
              <a:rPr lang="en-GB" sz="1400" dirty="0"/>
              <a:t>: Recycling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Circular &amp; Wood construction in Hamburg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Country</a:t>
            </a:r>
            <a:r>
              <a:rPr lang="en-GB" sz="1400" dirty="0"/>
              <a:t>: Germany, Value Chain: Construction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Centro Green Deal Project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Country</a:t>
            </a:r>
            <a:r>
              <a:rPr lang="en-GB" sz="1400" dirty="0"/>
              <a:t>: Portugal, </a:t>
            </a:r>
            <a:r>
              <a:rPr lang="en-GB" sz="1400" i="1" dirty="0"/>
              <a:t>Value chain</a:t>
            </a:r>
            <a:r>
              <a:rPr lang="en-GB" sz="1400" dirty="0"/>
              <a:t>: Education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400" dirty="0"/>
              <a:t>VCF: Circular Friesland Association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Country: </a:t>
            </a:r>
            <a:r>
              <a:rPr lang="en-US" sz="1400" dirty="0"/>
              <a:t>Netherlands, </a:t>
            </a:r>
            <a:r>
              <a:rPr lang="en-US" sz="1400" i="1" dirty="0"/>
              <a:t>Value Chain: </a:t>
            </a:r>
            <a:r>
              <a:rPr lang="en-US" sz="1400" dirty="0"/>
              <a:t>Education – Business cooperation</a:t>
            </a:r>
          </a:p>
        </p:txBody>
      </p:sp>
    </p:spTree>
    <p:extLst>
      <p:ext uri="{BB962C8B-B14F-4D97-AF65-F5344CB8AC3E}">
        <p14:creationId xmlns:p14="http://schemas.microsoft.com/office/powerpoint/2010/main" val="46557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9283C-CDE9-4F8B-9724-AA41938B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Production of Fabrics - </a:t>
            </a:r>
            <a:r>
              <a:rPr lang="en-GB" dirty="0" err="1"/>
              <a:t>Majutex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19BA743-6630-42E2-BBB3-9D783969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5" y="2332638"/>
            <a:ext cx="3131849" cy="3057203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A82FC5-A9B0-4CD6-AC2A-B2D20393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92" y="2634298"/>
            <a:ext cx="3008313" cy="3057203"/>
          </a:xfrm>
        </p:spPr>
        <p:txBody>
          <a:bodyPr/>
          <a:lstStyle/>
          <a:p>
            <a:r>
              <a:rPr lang="en-US" dirty="0"/>
              <a:t>      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49B380-6144-45EF-B967-DBB8A588AE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Description: </a:t>
            </a:r>
            <a:r>
              <a:rPr lang="en-GB" sz="1600" b="0" dirty="0">
                <a:solidFill>
                  <a:srgbClr val="00B050"/>
                </a:solidFill>
              </a:rPr>
              <a:t>A fabrics – textile industry in Romania is developing a new production line, including New product produced of recycled material &amp; driven by New technology machinery using renewable energy solutions</a:t>
            </a:r>
          </a:p>
          <a:p>
            <a:endParaRPr lang="en-GB" dirty="0"/>
          </a:p>
          <a:p>
            <a:r>
              <a:rPr lang="en-GB" dirty="0"/>
              <a:t>Budget: </a:t>
            </a:r>
            <a:r>
              <a:rPr lang="en-GB" b="0" dirty="0">
                <a:solidFill>
                  <a:srgbClr val="00B050"/>
                </a:solidFill>
              </a:rPr>
              <a:t>1.858.350</a:t>
            </a:r>
            <a:r>
              <a:rPr lang="el-GR" b="0" dirty="0">
                <a:solidFill>
                  <a:srgbClr val="00B050"/>
                </a:solidFill>
              </a:rPr>
              <a:t>€</a:t>
            </a:r>
            <a:endParaRPr lang="en-GB" b="0" dirty="0">
              <a:solidFill>
                <a:srgbClr val="00B050"/>
              </a:solidFill>
            </a:endParaRPr>
          </a:p>
          <a:p>
            <a:endParaRPr lang="en-GB" dirty="0"/>
          </a:p>
          <a:p>
            <a:r>
              <a:rPr lang="en-GB" dirty="0"/>
              <a:t>Potential for Learning or Transfer: </a:t>
            </a:r>
            <a:r>
              <a:rPr lang="en-US" sz="1600" b="0" dirty="0">
                <a:solidFill>
                  <a:srgbClr val="00B050"/>
                </a:solidFill>
              </a:rPr>
              <a:t>Developing a green factory in textile sector represents a good asset at European level, were the need for </a:t>
            </a:r>
            <a:r>
              <a:rPr lang="en-US" sz="1600" b="0" dirty="0" err="1">
                <a:solidFill>
                  <a:srgbClr val="00B050"/>
                </a:solidFill>
              </a:rPr>
              <a:t>developement</a:t>
            </a:r>
            <a:r>
              <a:rPr lang="en-US" sz="1600" b="0" dirty="0">
                <a:solidFill>
                  <a:srgbClr val="00B050"/>
                </a:solidFill>
              </a:rPr>
              <a:t> to a more sustainable and eco-friendlier way of production is nowadays essential.</a:t>
            </a:r>
            <a:r>
              <a:rPr lang="en-GB" sz="1600" b="0" dirty="0">
                <a:solidFill>
                  <a:srgbClr val="00B050"/>
                </a:solidFill>
              </a:rPr>
              <a:t> </a:t>
            </a:r>
            <a:endParaRPr lang="en-US" sz="16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9283C-CDE9-4F8B-9724-AA41938B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2C62F72-CB6E-42FC-BE0B-05BBDE73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0" y="2492896"/>
            <a:ext cx="3190803" cy="2561802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A82FC5-A9B0-4CD6-AC2A-B2D20393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710" y="2492897"/>
            <a:ext cx="3190803" cy="2561801"/>
          </a:xfrm>
        </p:spPr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49B380-6144-45EF-B967-DBB8A588AE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Description: </a:t>
            </a:r>
            <a:r>
              <a:rPr lang="en-GB" sz="1600" b="0" dirty="0">
                <a:solidFill>
                  <a:srgbClr val="00B050"/>
                </a:solidFill>
              </a:rPr>
              <a:t>A Romanian country level project, is promoting </a:t>
            </a:r>
            <a:r>
              <a:rPr lang="en-US" sz="1600" b="0" dirty="0">
                <a:solidFill>
                  <a:srgbClr val="00B050"/>
                </a:solidFill>
              </a:rPr>
              <a:t>slow fashion, social economy and green entrepreneurship. In their 5 years of activity, they managed to collect approximately 10 tons of pre-consumer and post-consumer textiles which we managed to transform into 4689 up cycled new products - clothes, accessories and home items. Among these, they produced a number of 2104 products out of local textiles and ethical sources and extended the life cycle for over 3000 reused products that were sold in the cycle during this period.</a:t>
            </a:r>
          </a:p>
          <a:p>
            <a:endParaRPr lang="en-GB" sz="1600" b="0" dirty="0">
              <a:solidFill>
                <a:srgbClr val="00B050"/>
              </a:solidFill>
            </a:endParaRPr>
          </a:p>
          <a:p>
            <a:r>
              <a:rPr lang="en-GB" dirty="0"/>
              <a:t>Budget: </a:t>
            </a:r>
            <a:r>
              <a:rPr lang="en-GB" sz="1600" b="0" dirty="0">
                <a:solidFill>
                  <a:srgbClr val="00B050"/>
                </a:solidFill>
              </a:rPr>
              <a:t>Non profit initiative</a:t>
            </a:r>
          </a:p>
          <a:p>
            <a:endParaRPr lang="en-GB" dirty="0"/>
          </a:p>
          <a:p>
            <a:r>
              <a:rPr lang="en-GB" dirty="0"/>
              <a:t>Potential for Learning or Transfer: </a:t>
            </a:r>
            <a:r>
              <a:rPr lang="en-US" sz="1600" b="0" dirty="0">
                <a:solidFill>
                  <a:srgbClr val="00B050"/>
                </a:solidFill>
              </a:rPr>
              <a:t>Extending the life cycle of products </a:t>
            </a:r>
          </a:p>
        </p:txBody>
      </p:sp>
    </p:spTree>
    <p:extLst>
      <p:ext uri="{BB962C8B-B14F-4D97-AF65-F5344CB8AC3E}">
        <p14:creationId xmlns:p14="http://schemas.microsoft.com/office/powerpoint/2010/main" val="27811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9283C-CDE9-4F8B-9724-AA41938B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7" y="1196752"/>
            <a:ext cx="3008313" cy="1162050"/>
          </a:xfrm>
        </p:spPr>
        <p:txBody>
          <a:bodyPr/>
          <a:lstStyle/>
          <a:p>
            <a:r>
              <a:rPr lang="en-GB" dirty="0"/>
              <a:t>HAMBURG BOTTLE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2C6012-1EA3-4D8A-8E9F-3983DED6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3" y="2492896"/>
            <a:ext cx="2189441" cy="3284162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A82FC5-A9B0-4CD6-AC2A-B2D203937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49B380-6144-45EF-B967-DBB8A588AE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Description: </a:t>
            </a:r>
            <a:r>
              <a:rPr lang="en-GB" sz="1600" b="0" dirty="0">
                <a:solidFill>
                  <a:srgbClr val="00B050"/>
                </a:solidFill>
              </a:rPr>
              <a:t>A project in Hamburg - Germany, focused in recycling plastic. This project brings together:</a:t>
            </a:r>
          </a:p>
          <a:p>
            <a:pPr marL="514350" indent="-285750">
              <a:buFontTx/>
              <a:buChar char="-"/>
            </a:pPr>
            <a:r>
              <a:rPr lang="en-US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Stadtreinigung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Hamburg: Gathering plastic waste</a:t>
            </a:r>
          </a:p>
          <a:p>
            <a:pPr marL="514350" indent="-285750">
              <a:buFontTx/>
              <a:buChar char="-"/>
            </a:pPr>
            <a:r>
              <a:rPr lang="en-US" sz="1600" b="0" dirty="0">
                <a:solidFill>
                  <a:srgbClr val="444444"/>
                </a:solidFill>
                <a:latin typeface="open sans" panose="020B0606030504020204" pitchFamily="34" charset="0"/>
              </a:rPr>
              <a:t>Veolia: Extracting HD Polyethylene from plastic waste</a:t>
            </a:r>
          </a:p>
          <a:p>
            <a:pPr marL="514350" indent="-285750">
              <a:buFontTx/>
              <a:buChar char="-"/>
            </a:pPr>
            <a:r>
              <a:rPr lang="en-US" sz="1600" b="0" dirty="0">
                <a:solidFill>
                  <a:srgbClr val="444444"/>
                </a:solidFill>
                <a:latin typeface="open sans" panose="020B0606030504020204" pitchFamily="34" charset="0"/>
              </a:rPr>
              <a:t>Unilever: Refills recycled bottles with detergent</a:t>
            </a:r>
          </a:p>
          <a:p>
            <a:pPr marL="514350" indent="-285750">
              <a:buFontTx/>
              <a:buChar char="-"/>
            </a:pPr>
            <a:r>
              <a:rPr lang="en-US" sz="1600" b="0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US" sz="1600" b="0" dirty="0" err="1">
                <a:solidFill>
                  <a:srgbClr val="444444"/>
                </a:solidFill>
                <a:latin typeface="open sans" panose="020B0606030504020204" pitchFamily="34" charset="0"/>
              </a:rPr>
              <a:t>Budni</a:t>
            </a:r>
            <a:r>
              <a:rPr lang="en-US" sz="1600" b="0" dirty="0">
                <a:solidFill>
                  <a:srgbClr val="444444"/>
                </a:solidFill>
                <a:latin typeface="open sans" panose="020B0606030504020204" pitchFamily="34" charset="0"/>
              </a:rPr>
              <a:t>: Local Retailer for promoting this Product which carries recycled material packing</a:t>
            </a:r>
            <a:endParaRPr lang="en-US" sz="1600" b="0" dirty="0">
              <a:solidFill>
                <a:srgbClr val="00B050"/>
              </a:solidFill>
            </a:endParaRPr>
          </a:p>
          <a:p>
            <a:endParaRPr lang="en-GB" sz="1600" b="0" dirty="0">
              <a:solidFill>
                <a:srgbClr val="00B050"/>
              </a:solidFill>
            </a:endParaRPr>
          </a:p>
          <a:p>
            <a:r>
              <a:rPr lang="en-GB" dirty="0"/>
              <a:t>Resources Needed: </a:t>
            </a:r>
            <a:r>
              <a:rPr lang="en-GB" sz="1600" b="0" dirty="0">
                <a:solidFill>
                  <a:srgbClr val="00B050"/>
                </a:solidFill>
              </a:rPr>
              <a:t>Requires cooperation between Public &amp; Private sector on several stages </a:t>
            </a:r>
          </a:p>
          <a:p>
            <a:r>
              <a:rPr lang="en-GB" dirty="0"/>
              <a:t>Potential for Learning or Transfer: </a:t>
            </a:r>
            <a:r>
              <a:rPr lang="en-US" sz="1600" b="0" dirty="0">
                <a:solidFill>
                  <a:srgbClr val="00B050"/>
                </a:solidFill>
              </a:rPr>
              <a:t>Closed Loops for certain products (</a:t>
            </a:r>
            <a:r>
              <a:rPr lang="en-US" sz="1600" b="0" dirty="0" err="1">
                <a:solidFill>
                  <a:srgbClr val="00B050"/>
                </a:solidFill>
              </a:rPr>
              <a:t>e.x</a:t>
            </a:r>
            <a:r>
              <a:rPr lang="en-US" sz="1600" b="0" dirty="0">
                <a:solidFill>
                  <a:srgbClr val="00B050"/>
                </a:solidFill>
              </a:rPr>
              <a:t>. plastic) </a:t>
            </a:r>
          </a:p>
        </p:txBody>
      </p:sp>
    </p:spTree>
    <p:extLst>
      <p:ext uri="{BB962C8B-B14F-4D97-AF65-F5344CB8AC3E}">
        <p14:creationId xmlns:p14="http://schemas.microsoft.com/office/powerpoint/2010/main" val="320116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9283C-CDE9-4F8B-9724-AA41938B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7" y="1196752"/>
            <a:ext cx="3008313" cy="1162050"/>
          </a:xfrm>
        </p:spPr>
        <p:txBody>
          <a:bodyPr/>
          <a:lstStyle/>
          <a:p>
            <a:r>
              <a:rPr lang="en-GB" dirty="0"/>
              <a:t>CIRCULAR &amp; WOOD CONSTRUCTION IN HAMBURG</a:t>
            </a: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2C498B-2406-4B79-935E-89F7C8AF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5" y="2856325"/>
            <a:ext cx="3514700" cy="2313473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A82FC5-A9B0-4CD6-AC2A-B2D203937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49B380-6144-45EF-B967-DBB8A588AE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Description: </a:t>
            </a:r>
            <a:r>
              <a:rPr lang="en-GB" sz="1600" b="0" dirty="0">
                <a:solidFill>
                  <a:srgbClr val="00B050"/>
                </a:solidFill>
              </a:rPr>
              <a:t>This Good Practice emphasizes on CE in Constructions. First of all examines whether renovation is possible VS new building. If new construction is mandatory, sustainable material is preferred. Wood &amp; RC – concrete are promoted. Actually 80cent/kg of wood selected in construction is subsidized by Public Sector.</a:t>
            </a:r>
          </a:p>
          <a:p>
            <a:pPr marL="228600" indent="0"/>
            <a:endParaRPr lang="en-US" sz="1600" b="0" dirty="0">
              <a:solidFill>
                <a:srgbClr val="00B050"/>
              </a:solidFill>
            </a:endParaRPr>
          </a:p>
          <a:p>
            <a:r>
              <a:rPr lang="en-GB" dirty="0"/>
              <a:t>Resources Needed: </a:t>
            </a:r>
            <a:r>
              <a:rPr lang="en-GB" sz="1600" b="0" dirty="0">
                <a:solidFill>
                  <a:srgbClr val="00B050"/>
                </a:solidFill>
              </a:rPr>
              <a:t>Financial resources to set – up subsidy, human capital for legislation reforming, info desk for network establishment</a:t>
            </a:r>
          </a:p>
          <a:p>
            <a:r>
              <a:rPr lang="en-GB" sz="1600" b="0" dirty="0">
                <a:solidFill>
                  <a:srgbClr val="00B050"/>
                </a:solidFill>
              </a:rPr>
              <a:t> </a:t>
            </a:r>
          </a:p>
          <a:p>
            <a:r>
              <a:rPr lang="en-GB" dirty="0"/>
              <a:t>Potential for Learning or Transfer: </a:t>
            </a:r>
            <a:r>
              <a:rPr lang="en-US" sz="1600" b="0" dirty="0">
                <a:solidFill>
                  <a:srgbClr val="00B050"/>
                </a:solidFill>
              </a:rPr>
              <a:t>Including recycled &amp; low footprint material in large scale construction industry will improve prices &amp; preserve competitiveness of these material in relevant market   </a:t>
            </a:r>
          </a:p>
        </p:txBody>
      </p:sp>
    </p:spTree>
    <p:extLst>
      <p:ext uri="{BB962C8B-B14F-4D97-AF65-F5344CB8AC3E}">
        <p14:creationId xmlns:p14="http://schemas.microsoft.com/office/powerpoint/2010/main" val="92154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9283C-CDE9-4F8B-9724-AA41938B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7" y="1196752"/>
            <a:ext cx="3008313" cy="1162050"/>
          </a:xfrm>
        </p:spPr>
        <p:txBody>
          <a:bodyPr/>
          <a:lstStyle/>
          <a:p>
            <a:r>
              <a:rPr lang="en-GB" dirty="0"/>
              <a:t>CENTRO GREEN DEAL PROJECT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D350F85-E728-4136-A04E-6F9F2D45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1" y="2705491"/>
            <a:ext cx="3539251" cy="2075763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A82FC5-A9B0-4CD6-AC2A-B2D203937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349B380-6144-45EF-B967-DBB8A588AED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Description: </a:t>
            </a:r>
            <a:r>
              <a:rPr lang="en-GB" sz="1600" b="0" dirty="0">
                <a:solidFill>
                  <a:srgbClr val="00B050"/>
                </a:solidFill>
              </a:rPr>
              <a:t>Centro Green Deal Project, involves 13 entities (5 intermunicipal associations, 3 municipalities, 2 polytechnic schools, 1 university, 1 hospital &amp; CCDRC) to promote CE through procurement. The level of engagement on CE between stakeholders is examined through this 1,5 year project. It was inspired from Dutch GD project and found</a:t>
            </a:r>
            <a:r>
              <a:rPr lang="en-US" sz="1600" b="0" dirty="0">
                <a:solidFill>
                  <a:srgbClr val="00B050"/>
                </a:solidFill>
              </a:rPr>
              <a:t> support from Rijkswaterstaat, a national expert on procurement.</a:t>
            </a:r>
          </a:p>
          <a:p>
            <a:endParaRPr lang="en-US" sz="1600" b="0" dirty="0">
              <a:solidFill>
                <a:srgbClr val="00B050"/>
              </a:solidFill>
            </a:endParaRPr>
          </a:p>
          <a:p>
            <a:r>
              <a:rPr lang="en-GB" dirty="0"/>
              <a:t>Resources Needed: </a:t>
            </a:r>
            <a:r>
              <a:rPr lang="en-GB" sz="1600" b="0" dirty="0">
                <a:solidFill>
                  <a:srgbClr val="00B050"/>
                </a:solidFill>
              </a:rPr>
              <a:t>Volunteer level program, although CCDR spent 15.000</a:t>
            </a:r>
            <a:r>
              <a:rPr lang="el-GR" sz="1600" b="0" dirty="0">
                <a:solidFill>
                  <a:srgbClr val="00B050"/>
                </a:solidFill>
              </a:rPr>
              <a:t>€</a:t>
            </a:r>
            <a:r>
              <a:rPr lang="en-GB" sz="1600" b="0" dirty="0">
                <a:solidFill>
                  <a:srgbClr val="00B050"/>
                </a:solidFill>
              </a:rPr>
              <a:t> for administration expenses.</a:t>
            </a:r>
            <a:r>
              <a:rPr lang="el-GR" sz="1600" b="0" dirty="0">
                <a:solidFill>
                  <a:srgbClr val="00B050"/>
                </a:solidFill>
              </a:rPr>
              <a:t> </a:t>
            </a:r>
            <a:endParaRPr lang="en-GB" sz="1600" b="0" dirty="0">
              <a:solidFill>
                <a:srgbClr val="00B050"/>
              </a:solidFill>
            </a:endParaRPr>
          </a:p>
          <a:p>
            <a:r>
              <a:rPr lang="en-GB" sz="1600" b="0" dirty="0">
                <a:solidFill>
                  <a:srgbClr val="00B050"/>
                </a:solidFill>
              </a:rPr>
              <a:t> </a:t>
            </a:r>
          </a:p>
          <a:p>
            <a:r>
              <a:rPr lang="en-GB" dirty="0"/>
              <a:t>Potential for Learning or Transfer: </a:t>
            </a:r>
            <a:r>
              <a:rPr lang="en-US" sz="1600" b="0" dirty="0">
                <a:solidFill>
                  <a:srgbClr val="00B050"/>
                </a:solidFill>
              </a:rPr>
              <a:t>Voluntary circular procurement networks in EU Regions   </a:t>
            </a:r>
          </a:p>
        </p:txBody>
      </p:sp>
    </p:spTree>
    <p:extLst>
      <p:ext uri="{BB962C8B-B14F-4D97-AF65-F5344CB8AC3E}">
        <p14:creationId xmlns:p14="http://schemas.microsoft.com/office/powerpoint/2010/main" val="4798124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817</Words>
  <Application>Microsoft Office PowerPoint</Application>
  <PresentationFormat>Προβολή στην οθόνη (4:3)</PresentationFormat>
  <Paragraphs>77</Paragraphs>
  <Slides>11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open sans</vt:lpstr>
      <vt:lpstr>BASIC</vt:lpstr>
      <vt:lpstr>CONTENT page</vt:lpstr>
      <vt:lpstr>Παρουσίαση του PowerPoint</vt:lpstr>
      <vt:lpstr>INTERREG EUROPE PROGRAMMS</vt:lpstr>
      <vt:lpstr>REPLACE INTERREG EUROPE</vt:lpstr>
      <vt:lpstr>GOOD PRACTICIES</vt:lpstr>
      <vt:lpstr>Sustainable Production of Fabrics - Majutex</vt:lpstr>
      <vt:lpstr>REDU</vt:lpstr>
      <vt:lpstr>HAMBURG BOTTLE</vt:lpstr>
      <vt:lpstr>CIRCULAR &amp; WOOD CONSTRUCTION IN HAMBURG</vt:lpstr>
      <vt:lpstr>CENTRO GREEN DEAL PROJECT</vt:lpstr>
      <vt:lpstr>CIRCULAR FRIESLAND ASSOCIATION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Charitakis</dc:creator>
  <cp:lastModifiedBy>Yiannis Charitakis</cp:lastModifiedBy>
  <cp:revision>28</cp:revision>
  <dcterms:created xsi:type="dcterms:W3CDTF">2021-01-03T08:00:49Z</dcterms:created>
  <dcterms:modified xsi:type="dcterms:W3CDTF">2021-10-05T06:16:33Z</dcterms:modified>
</cp:coreProperties>
</file>