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57" r:id="rId3"/>
    <p:sldId id="258" r:id="rId4"/>
    <p:sldId id="260" r:id="rId5"/>
    <p:sldId id="262" r:id="rId6"/>
    <p:sldId id="263" r:id="rId7"/>
    <p:sldId id="264" r:id="rId8"/>
    <p:sldId id="265" r:id="rId9"/>
    <p:sldId id="266"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94" r:id="rId23"/>
    <p:sldId id="295" r:id="rId24"/>
    <p:sldId id="296"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2" autoAdjust="0"/>
    <p:restoredTop sz="85956" autoAdjust="0"/>
  </p:normalViewPr>
  <p:slideViewPr>
    <p:cSldViewPr>
      <p:cViewPr varScale="1">
        <p:scale>
          <a:sx n="88" d="100"/>
          <a:sy n="88" d="100"/>
        </p:scale>
        <p:origin x="-2002" y="-77"/>
      </p:cViewPr>
      <p:guideLst>
        <p:guide orient="horz" pos="2160"/>
        <p:guide pos="2880"/>
      </p:guideLst>
    </p:cSldViewPr>
  </p:slideViewPr>
  <p:outlineViewPr>
    <p:cViewPr>
      <p:scale>
        <a:sx n="33" d="100"/>
        <a:sy n="33" d="100"/>
      </p:scale>
      <p:origin x="0" y="315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3168" y="-77"/>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______________Microsoft_Office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______________Microsoft_Office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______________Microsoft_Office_Excel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accent6">
                    <a:lumMod val="75000"/>
                  </a:schemeClr>
                </a:solidFill>
                <a:latin typeface="Arial Black" panose="020B0A04020102020204" pitchFamily="34" charset="0"/>
                <a:ea typeface="+mn-ea"/>
                <a:cs typeface="+mn-cs"/>
              </a:defRPr>
            </a:pPr>
            <a:r>
              <a:rPr lang="en-US" sz="1600" b="1">
                <a:solidFill>
                  <a:schemeClr val="accent6">
                    <a:lumMod val="75000"/>
                  </a:schemeClr>
                </a:solidFill>
                <a:latin typeface="Arial Black" panose="020B0A04020102020204" pitchFamily="34" charset="0"/>
              </a:rPr>
              <a:t>Monthl</a:t>
            </a:r>
            <a:r>
              <a:rPr lang="en-US" sz="1600" b="1" baseline="0">
                <a:solidFill>
                  <a:schemeClr val="accent6">
                    <a:lumMod val="75000"/>
                  </a:schemeClr>
                </a:solidFill>
                <a:latin typeface="Arial Black" panose="020B0A04020102020204" pitchFamily="34" charset="0"/>
              </a:rPr>
              <a:t>y UCO collection in liters  </a:t>
            </a:r>
            <a:endParaRPr lang="el-GR" sz="1600" b="1">
              <a:solidFill>
                <a:schemeClr val="accent6">
                  <a:lumMod val="75000"/>
                </a:schemeClr>
              </a:solidFill>
              <a:latin typeface="Arial Black" panose="020B0A04020102020204" pitchFamily="34" charset="0"/>
            </a:endParaRPr>
          </a:p>
        </c:rich>
      </c:tx>
      <c:layout>
        <c:manualLayout>
          <c:xMode val="edge"/>
          <c:yMode val="edge"/>
          <c:x val="0.40288728697645276"/>
          <c:y val="5.1324951605016114E-2"/>
        </c:manualLayout>
      </c:layout>
      <c:spPr>
        <a:noFill/>
        <a:ln>
          <a:noFill/>
        </a:ln>
        <a:effectLst/>
      </c:spPr>
    </c:title>
    <c:view3D>
      <c:depthPercent val="100"/>
      <c:rAngAx val="1"/>
    </c:view3D>
    <c:floor>
      <c:spPr>
        <a:noFill/>
        <a:ln>
          <a:noFill/>
        </a:ln>
        <a:effectLst/>
        <a:sp3d/>
      </c:spPr>
    </c:floor>
    <c:sideWall>
      <c:spPr>
        <a:noFill/>
        <a:ln>
          <a:noFill/>
        </a:ln>
        <a:effectLst/>
        <a:sp3d/>
      </c:spPr>
    </c:sideWall>
    <c:backWall>
      <c:spPr>
        <a:solidFill>
          <a:srgbClr val="FFFFFF"/>
        </a:solidFill>
        <a:ln>
          <a:noFill/>
        </a:ln>
        <a:effectLst/>
        <a:sp3d/>
      </c:spPr>
    </c:backWall>
    <c:plotArea>
      <c:layout/>
      <c:bar3DChart>
        <c:barDir val="col"/>
        <c:grouping val="clustered"/>
        <c:ser>
          <c:idx val="0"/>
          <c:order val="0"/>
          <c:spPr>
            <a:solidFill>
              <a:schemeClr val="accent1"/>
            </a:solidFill>
            <a:ln>
              <a:noFill/>
            </a:ln>
            <a:effectLst/>
            <a:sp3d/>
          </c:spPr>
          <c:cat>
            <c:strRef>
              <c:f>Φύλλο3!$A$1:$A$13</c:f>
              <c:strCache>
                <c:ptCount val="13"/>
                <c:pt idx="0">
                  <c:v>October 2018</c:v>
                </c:pt>
                <c:pt idx="1">
                  <c:v>November 2018</c:v>
                </c:pt>
                <c:pt idx="2">
                  <c:v>December 2018</c:v>
                </c:pt>
                <c:pt idx="3">
                  <c:v>January  2019</c:v>
                </c:pt>
                <c:pt idx="4">
                  <c:v>February 2019</c:v>
                </c:pt>
                <c:pt idx="5">
                  <c:v>March 2019</c:v>
                </c:pt>
                <c:pt idx="6">
                  <c:v>April 2019</c:v>
                </c:pt>
                <c:pt idx="7">
                  <c:v>May 2019</c:v>
                </c:pt>
                <c:pt idx="8">
                  <c:v>June 2019</c:v>
                </c:pt>
                <c:pt idx="9">
                  <c:v>July 2019</c:v>
                </c:pt>
                <c:pt idx="10">
                  <c:v>August 2019</c:v>
                </c:pt>
                <c:pt idx="11">
                  <c:v>September 2019</c:v>
                </c:pt>
                <c:pt idx="12">
                  <c:v>October 2019</c:v>
                </c:pt>
              </c:strCache>
            </c:strRef>
          </c:cat>
          <c:val>
            <c:numRef>
              <c:f>Φύλλο3!$B$1:$B$13</c:f>
              <c:numCache>
                <c:formatCode>General</c:formatCode>
                <c:ptCount val="13"/>
                <c:pt idx="0">
                  <c:v>60</c:v>
                </c:pt>
                <c:pt idx="1">
                  <c:v>70</c:v>
                </c:pt>
                <c:pt idx="2">
                  <c:v>90</c:v>
                </c:pt>
                <c:pt idx="3">
                  <c:v>120</c:v>
                </c:pt>
                <c:pt idx="4">
                  <c:v>170</c:v>
                </c:pt>
                <c:pt idx="5">
                  <c:v>210</c:v>
                </c:pt>
                <c:pt idx="6">
                  <c:v>245</c:v>
                </c:pt>
                <c:pt idx="7" formatCode="0">
                  <c:v>265</c:v>
                </c:pt>
                <c:pt idx="8" formatCode="0">
                  <c:v>375</c:v>
                </c:pt>
                <c:pt idx="9" formatCode="0">
                  <c:v>255</c:v>
                </c:pt>
                <c:pt idx="10" formatCode="0">
                  <c:v>335</c:v>
                </c:pt>
                <c:pt idx="11" formatCode="0">
                  <c:v>570</c:v>
                </c:pt>
                <c:pt idx="12" formatCode="0">
                  <c:v>480</c:v>
                </c:pt>
              </c:numCache>
            </c:numRef>
          </c:val>
          <c:extLst xmlns:c16r2="http://schemas.microsoft.com/office/drawing/2015/06/chart">
            <c:ext xmlns:c16="http://schemas.microsoft.com/office/drawing/2014/chart" uri="{C3380CC4-5D6E-409C-BE32-E72D297353CC}">
              <c16:uniqueId val="{00000000-A107-4772-BA6C-AC4FAC01A495}"/>
            </c:ext>
          </c:extLst>
        </c:ser>
        <c:gapDepth val="152"/>
        <c:shape val="box"/>
        <c:axId val="162954240"/>
        <c:axId val="162972416"/>
        <c:axId val="0"/>
      </c:bar3DChart>
      <c:catAx>
        <c:axId val="162954240"/>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l-GR"/>
          </a:p>
        </c:txPr>
        <c:crossAx val="162972416"/>
        <c:crosses val="autoZero"/>
        <c:auto val="1"/>
        <c:lblAlgn val="ctr"/>
        <c:lblOffset val="100"/>
      </c:catAx>
      <c:valAx>
        <c:axId val="162972416"/>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Narrow" panose="020B0606020202030204" pitchFamily="34" charset="0"/>
                    <a:ea typeface="+mn-ea"/>
                    <a:cs typeface="+mn-cs"/>
                  </a:defRPr>
                </a:pPr>
                <a:r>
                  <a:rPr lang="en-US" sz="1400" b="1" i="0" baseline="0">
                    <a:solidFill>
                      <a:schemeClr val="tx1"/>
                    </a:solidFill>
                    <a:effectLst/>
                    <a:latin typeface="Arial Narrow" panose="020B0606020202030204" pitchFamily="34" charset="0"/>
                  </a:rPr>
                  <a:t>UCO liters</a:t>
                </a:r>
                <a:endParaRPr lang="el-GR" sz="1400" b="1">
                  <a:solidFill>
                    <a:schemeClr val="tx1"/>
                  </a:solidFill>
                  <a:effectLst/>
                  <a:latin typeface="Arial Narrow" panose="020B0606020202030204" pitchFamily="34" charset="0"/>
                </a:endParaRPr>
              </a:p>
            </c:rich>
          </c:tx>
          <c:layout>
            <c:manualLayout>
              <c:xMode val="edge"/>
              <c:yMode val="edge"/>
              <c:x val="1.605270099062988E-2"/>
              <c:y val="0.37571272932665989"/>
            </c:manualLayout>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62954240"/>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FFFFFF"/>
    </a:solidFill>
    <a:ln w="9525" cap="flat" cmpd="sng" algn="ctr">
      <a:solidFill>
        <a:schemeClr val="tx1">
          <a:lumMod val="15000"/>
          <a:lumOff val="85000"/>
        </a:schemeClr>
      </a:solidFill>
      <a:round/>
    </a:ln>
    <a:effectLst/>
  </c:spPr>
  <c:txPr>
    <a:bodyPr/>
    <a:lstStyle/>
    <a:p>
      <a:pPr>
        <a:defRPr/>
      </a:pPr>
      <a:endParaRPr lang="el-GR"/>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l-GR"/>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accent6">
                    <a:lumMod val="75000"/>
                  </a:schemeClr>
                </a:solidFill>
                <a:latin typeface="Arial Black" panose="020B0A04020102020204" pitchFamily="34" charset="0"/>
                <a:ea typeface="+mn-ea"/>
                <a:cs typeface="+mn-cs"/>
              </a:defRPr>
            </a:pPr>
            <a:r>
              <a:rPr lang="en-US" sz="1600" b="1">
                <a:solidFill>
                  <a:schemeClr val="accent6">
                    <a:lumMod val="75000"/>
                  </a:schemeClr>
                </a:solidFill>
                <a:latin typeface="Arial Black" panose="020B0A04020102020204" pitchFamily="34" charset="0"/>
              </a:rPr>
              <a:t>Monthl</a:t>
            </a:r>
            <a:r>
              <a:rPr lang="en-US" sz="1600" b="1" baseline="0">
                <a:solidFill>
                  <a:schemeClr val="accent6">
                    <a:lumMod val="75000"/>
                  </a:schemeClr>
                </a:solidFill>
                <a:latin typeface="Arial Black" panose="020B0A04020102020204" pitchFamily="34" charset="0"/>
              </a:rPr>
              <a:t>y UCO collection in liters  </a:t>
            </a:r>
            <a:endParaRPr lang="el-GR" sz="1600" b="1">
              <a:solidFill>
                <a:schemeClr val="accent6">
                  <a:lumMod val="75000"/>
                </a:schemeClr>
              </a:solidFill>
              <a:latin typeface="Arial Black" panose="020B0A04020102020204" pitchFamily="34" charset="0"/>
            </a:endParaRPr>
          </a:p>
        </c:rich>
      </c:tx>
      <c:layout>
        <c:manualLayout>
          <c:xMode val="edge"/>
          <c:yMode val="edge"/>
          <c:x val="0.40288728697645287"/>
          <c:y val="5.1324951605016114E-2"/>
        </c:manualLayout>
      </c:layout>
      <c:spPr>
        <a:noFill/>
        <a:ln>
          <a:noFill/>
        </a:ln>
        <a:effectLst/>
      </c:spPr>
    </c:title>
    <c:view3D>
      <c:depthPercent val="100"/>
      <c:rAngAx val="1"/>
    </c:view3D>
    <c:floor>
      <c:spPr>
        <a:noFill/>
        <a:ln>
          <a:noFill/>
        </a:ln>
        <a:effectLst/>
        <a:sp3d/>
      </c:spPr>
    </c:floor>
    <c:sideWall>
      <c:spPr>
        <a:noFill/>
        <a:ln>
          <a:noFill/>
        </a:ln>
        <a:effectLst/>
        <a:sp3d/>
      </c:spPr>
    </c:sideWall>
    <c:backWall>
      <c:spPr>
        <a:solidFill>
          <a:srgbClr val="FFFFFF"/>
        </a:solidFill>
        <a:ln>
          <a:noFill/>
        </a:ln>
        <a:effectLst/>
        <a:sp3d/>
      </c:spPr>
    </c:backWall>
    <c:plotArea>
      <c:layout/>
      <c:bar3DChart>
        <c:barDir val="col"/>
        <c:grouping val="clustered"/>
        <c:ser>
          <c:idx val="0"/>
          <c:order val="0"/>
          <c:spPr>
            <a:solidFill>
              <a:schemeClr val="accent1"/>
            </a:solidFill>
            <a:ln>
              <a:noFill/>
            </a:ln>
            <a:effectLst/>
            <a:sp3d/>
          </c:spPr>
          <c:cat>
            <c:strRef>
              <c:f>Φύλλο3!$A$1:$A$13</c:f>
              <c:strCache>
                <c:ptCount val="8"/>
                <c:pt idx="0">
                  <c:v>March </c:v>
                </c:pt>
                <c:pt idx="1">
                  <c:v>June </c:v>
                </c:pt>
                <c:pt idx="2">
                  <c:v>July </c:v>
                </c:pt>
                <c:pt idx="3">
                  <c:v>October </c:v>
                </c:pt>
                <c:pt idx="4">
                  <c:v>November </c:v>
                </c:pt>
                <c:pt idx="5">
                  <c:v>December </c:v>
                </c:pt>
                <c:pt idx="6">
                  <c:v>Schools </c:v>
                </c:pt>
                <c:pt idx="7">
                  <c:v>Total</c:v>
                </c:pt>
              </c:strCache>
            </c:strRef>
          </c:cat>
          <c:val>
            <c:numRef>
              <c:f>Φύλλο3!$B$1:$B$13</c:f>
              <c:numCache>
                <c:formatCode>General</c:formatCode>
                <c:ptCount val="13"/>
                <c:pt idx="0">
                  <c:v>22</c:v>
                </c:pt>
                <c:pt idx="1">
                  <c:v>197.5</c:v>
                </c:pt>
                <c:pt idx="2">
                  <c:v>116.5</c:v>
                </c:pt>
                <c:pt idx="3">
                  <c:v>51.5</c:v>
                </c:pt>
                <c:pt idx="4">
                  <c:v>69.5</c:v>
                </c:pt>
                <c:pt idx="5">
                  <c:v>55</c:v>
                </c:pt>
                <c:pt idx="6">
                  <c:v>322</c:v>
                </c:pt>
                <c:pt idx="7" formatCode="0">
                  <c:v>834</c:v>
                </c:pt>
              </c:numCache>
            </c:numRef>
          </c:val>
          <c:extLst xmlns:c16r2="http://schemas.microsoft.com/office/drawing/2015/06/chart">
            <c:ext xmlns:c16="http://schemas.microsoft.com/office/drawing/2014/chart" uri="{C3380CC4-5D6E-409C-BE32-E72D297353CC}">
              <c16:uniqueId val="{00000000-A107-4772-BA6C-AC4FAC01A495}"/>
            </c:ext>
          </c:extLst>
        </c:ser>
        <c:gapDepth val="152"/>
        <c:shape val="box"/>
        <c:axId val="192596992"/>
        <c:axId val="192598784"/>
        <c:axId val="0"/>
      </c:bar3DChart>
      <c:catAx>
        <c:axId val="192596992"/>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l-GR"/>
          </a:p>
        </c:txPr>
        <c:crossAx val="192598784"/>
        <c:crosses val="autoZero"/>
        <c:auto val="1"/>
        <c:lblAlgn val="ctr"/>
        <c:lblOffset val="100"/>
      </c:catAx>
      <c:valAx>
        <c:axId val="192598784"/>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Narrow" panose="020B0606020202030204" pitchFamily="34" charset="0"/>
                    <a:ea typeface="+mn-ea"/>
                    <a:cs typeface="+mn-cs"/>
                  </a:defRPr>
                </a:pPr>
                <a:r>
                  <a:rPr lang="en-US" sz="1400" b="1" i="0" baseline="0">
                    <a:solidFill>
                      <a:schemeClr val="tx1"/>
                    </a:solidFill>
                    <a:effectLst/>
                    <a:latin typeface="Arial Narrow" panose="020B0606020202030204" pitchFamily="34" charset="0"/>
                  </a:rPr>
                  <a:t>UCO liters</a:t>
                </a:r>
                <a:endParaRPr lang="el-GR" sz="1400" b="1">
                  <a:solidFill>
                    <a:schemeClr val="tx1"/>
                  </a:solidFill>
                  <a:effectLst/>
                  <a:latin typeface="Arial Narrow" panose="020B0606020202030204" pitchFamily="34" charset="0"/>
                </a:endParaRPr>
              </a:p>
            </c:rich>
          </c:tx>
          <c:layout>
            <c:manualLayout>
              <c:xMode val="edge"/>
              <c:yMode val="edge"/>
              <c:x val="1.605270099062988E-2"/>
              <c:y val="0.37571272932666"/>
            </c:manualLayout>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92596992"/>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FFFFFF"/>
    </a:solidFill>
    <a:ln w="9525" cap="flat" cmpd="sng" algn="ctr">
      <a:solidFill>
        <a:schemeClr val="tx1">
          <a:lumMod val="15000"/>
          <a:lumOff val="85000"/>
        </a:schemeClr>
      </a:solidFill>
      <a:round/>
    </a:ln>
    <a:effectLst/>
  </c:spPr>
  <c:txPr>
    <a:bodyPr/>
    <a:lstStyle/>
    <a:p>
      <a:pPr>
        <a:defRPr/>
      </a:pPr>
      <a:endParaRPr lang="el-GR"/>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el-GR"/>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accent6">
                    <a:lumMod val="75000"/>
                  </a:schemeClr>
                </a:solidFill>
                <a:latin typeface="Arial Black" panose="020B0A04020102020204" pitchFamily="34" charset="0"/>
                <a:ea typeface="+mn-ea"/>
                <a:cs typeface="+mn-cs"/>
              </a:defRPr>
            </a:pPr>
            <a:r>
              <a:rPr lang="en-US" sz="1800" b="1" i="0" baseline="0" dirty="0">
                <a:solidFill>
                  <a:schemeClr val="accent6">
                    <a:lumMod val="75000"/>
                  </a:schemeClr>
                </a:solidFill>
                <a:effectLst/>
                <a:latin typeface="Arial Black" panose="020B0A04020102020204" pitchFamily="34" charset="0"/>
              </a:rPr>
              <a:t>UCO liters collected so far</a:t>
            </a:r>
            <a:endParaRPr lang="el-GR" dirty="0">
              <a:solidFill>
                <a:schemeClr val="accent6">
                  <a:lumMod val="75000"/>
                </a:schemeClr>
              </a:solidFill>
              <a:effectLst/>
              <a:latin typeface="Arial Black" panose="020B0A04020102020204" pitchFamily="34" charset="0"/>
            </a:endParaRPr>
          </a:p>
        </c:rich>
      </c:tx>
      <c:spPr>
        <a:noFill/>
        <a:ln>
          <a:noFill/>
        </a:ln>
        <a:effectLst/>
      </c:spPr>
    </c:title>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1"/>
            </a:solidFill>
            <a:ln>
              <a:noFill/>
            </a:ln>
            <a:effectLst/>
            <a:sp3d/>
          </c:spPr>
          <c:cat>
            <c:strRef>
              <c:f>Φύλλο2!$A$5:$A$30</c:f>
              <c:strCache>
                <c:ptCount val="26"/>
                <c:pt idx="0">
                  <c:v> 	 Άδελε (Δημαρχείο)</c:v>
                </c:pt>
                <c:pt idx="1">
                  <c:v> Γεράνι</c:v>
                </c:pt>
                <c:pt idx="2">
                  <c:v> 	 Αργυρούπολη</c:v>
                </c:pt>
                <c:pt idx="3">
                  <c:v> 	Πρινές</c:v>
                </c:pt>
                <c:pt idx="4">
                  <c:v>Μαρίνα</c:v>
                </c:pt>
                <c:pt idx="5">
                  <c:v> Καστελάκια</c:v>
                </c:pt>
                <c:pt idx="6">
                  <c:v>Δασαρχείο (Μισίρια)</c:v>
                </c:pt>
                <c:pt idx="7">
                  <c:v> Πλατανιάς (LIDL)</c:v>
                </c:pt>
                <c:pt idx="8">
                  <c:v>Παρκινγκ Συνατσάκη</c:v>
                </c:pt>
                <c:pt idx="9">
                  <c:v>Καζαντζάκη (Σχολή Αστυφυλάκων)</c:v>
                </c:pt>
                <c:pt idx="10">
                  <c:v> Ατσιπόπουλο</c:v>
                </c:pt>
                <c:pt idx="11">
                  <c:v>Γάλλου</c:v>
                </c:pt>
                <c:pt idx="12">
                  <c:v>Κουμπές</c:v>
                </c:pt>
                <c:pt idx="13">
                  <c:v>Λούτρα</c:v>
                </c:pt>
                <c:pt idx="14">
                  <c:v>Κυριάννα</c:v>
                </c:pt>
                <c:pt idx="15">
                  <c:v> Τσεσμές (Δούσμανης Μεταφορική)</c:v>
                </c:pt>
                <c:pt idx="16">
                  <c:v>Γωνιά (Αθάνατος Δημαρχείο)</c:v>
                </c:pt>
                <c:pt idx="17">
                  <c:v>Επισκοπή</c:v>
                </c:pt>
                <c:pt idx="18">
                  <c:v>Αρμένοι</c:v>
                </c:pt>
                <c:pt idx="19">
                  <c:v>Ρουσσοσπίτι</c:v>
                </c:pt>
                <c:pt idx="20">
                  <c:v>Χρωμοναστήρι</c:v>
                </c:pt>
                <c:pt idx="21">
                  <c:v>Σαρακίνα (Τέρμα Αποστολάκη)</c:v>
                </c:pt>
                <c:pt idx="22">
                  <c:v> Κουμουνδούρου</c:v>
                </c:pt>
                <c:pt idx="23">
                  <c:v>Τρανταλίδου (Νοσοκομείο)</c:v>
                </c:pt>
                <c:pt idx="24">
                  <c:v>Περιφερειακός (Ηλιοβασιλέματα)</c:v>
                </c:pt>
                <c:pt idx="25">
                  <c:v>Λιμάνι Ρεθύμνου</c:v>
                </c:pt>
              </c:strCache>
            </c:strRef>
          </c:cat>
          <c:val>
            <c:numRef>
              <c:f>Φύλλο2!$B$5:$B$30</c:f>
              <c:numCache>
                <c:formatCode>0</c:formatCode>
                <c:ptCount val="26"/>
                <c:pt idx="0">
                  <c:v>7</c:v>
                </c:pt>
                <c:pt idx="1">
                  <c:v>40</c:v>
                </c:pt>
                <c:pt idx="2">
                  <c:v>50</c:v>
                </c:pt>
                <c:pt idx="3">
                  <c:v>140</c:v>
                </c:pt>
                <c:pt idx="4">
                  <c:v>155</c:v>
                </c:pt>
                <c:pt idx="5">
                  <c:v>85</c:v>
                </c:pt>
                <c:pt idx="6">
                  <c:v>120</c:v>
                </c:pt>
                <c:pt idx="7">
                  <c:v>165</c:v>
                </c:pt>
                <c:pt idx="8">
                  <c:v>105</c:v>
                </c:pt>
                <c:pt idx="9">
                  <c:v>275</c:v>
                </c:pt>
                <c:pt idx="10">
                  <c:v>115</c:v>
                </c:pt>
                <c:pt idx="11">
                  <c:v>85</c:v>
                </c:pt>
                <c:pt idx="12">
                  <c:v>100</c:v>
                </c:pt>
                <c:pt idx="13">
                  <c:v>135</c:v>
                </c:pt>
                <c:pt idx="14">
                  <c:v>70</c:v>
                </c:pt>
                <c:pt idx="15">
                  <c:v>140</c:v>
                </c:pt>
                <c:pt idx="16">
                  <c:v>28</c:v>
                </c:pt>
                <c:pt idx="17">
                  <c:v>100</c:v>
                </c:pt>
                <c:pt idx="18">
                  <c:v>210</c:v>
                </c:pt>
                <c:pt idx="19">
                  <c:v>70</c:v>
                </c:pt>
                <c:pt idx="20">
                  <c:v>110</c:v>
                </c:pt>
                <c:pt idx="21">
                  <c:v>105</c:v>
                </c:pt>
                <c:pt idx="22">
                  <c:v>175</c:v>
                </c:pt>
                <c:pt idx="23">
                  <c:v>90</c:v>
                </c:pt>
                <c:pt idx="24">
                  <c:v>95</c:v>
                </c:pt>
                <c:pt idx="25">
                  <c:v>40</c:v>
                </c:pt>
              </c:numCache>
            </c:numRef>
          </c:val>
          <c:extLst xmlns:c16r2="http://schemas.microsoft.com/office/drawing/2015/06/chart">
            <c:ext xmlns:c16="http://schemas.microsoft.com/office/drawing/2014/chart" uri="{C3380CC4-5D6E-409C-BE32-E72D297353CC}">
              <c16:uniqueId val="{00000000-7F79-43E3-A63C-F3915E381A8B}"/>
            </c:ext>
          </c:extLst>
        </c:ser>
        <c:shape val="box"/>
        <c:axId val="193039360"/>
        <c:axId val="194687744"/>
        <c:axId val="0"/>
      </c:bar3DChart>
      <c:catAx>
        <c:axId val="193039360"/>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6020202030204" pitchFamily="34" charset="0"/>
                <a:ea typeface="+mn-ea"/>
                <a:cs typeface="+mn-cs"/>
              </a:defRPr>
            </a:pPr>
            <a:endParaRPr lang="el-GR"/>
          </a:p>
        </c:txPr>
        <c:crossAx val="194687744"/>
        <c:crosses val="autoZero"/>
        <c:auto val="1"/>
        <c:lblAlgn val="ctr"/>
        <c:lblOffset val="100"/>
      </c:catAx>
      <c:valAx>
        <c:axId val="194687744"/>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1" i="0" u="none" strike="noStrike" kern="1200" baseline="0">
                    <a:solidFill>
                      <a:schemeClr val="tx1"/>
                    </a:solidFill>
                    <a:latin typeface="+mn-lt"/>
                    <a:ea typeface="+mn-ea"/>
                    <a:cs typeface="+mn-cs"/>
                  </a:defRPr>
                </a:pPr>
                <a:r>
                  <a:rPr lang="en-US" sz="1500" b="1">
                    <a:solidFill>
                      <a:schemeClr val="tx1"/>
                    </a:solidFill>
                  </a:rPr>
                  <a:t>UCO liters</a:t>
                </a:r>
                <a:endParaRPr lang="el-GR" sz="1500" b="1">
                  <a:solidFill>
                    <a:schemeClr val="tx1"/>
                  </a:solidFill>
                </a:endParaRPr>
              </a:p>
            </c:rich>
          </c:tx>
          <c:layout>
            <c:manualLayout>
              <c:xMode val="edge"/>
              <c:yMode val="edge"/>
              <c:x val="5.7927831608580962E-2"/>
              <c:y val="0.32457013486719632"/>
            </c:manualLayout>
          </c:layout>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Arial Narrow" panose="020B0606020202030204" pitchFamily="34" charset="0"/>
                <a:ea typeface="+mn-ea"/>
                <a:cs typeface="+mn-cs"/>
              </a:defRPr>
            </a:pPr>
            <a:endParaRPr lang="el-GR"/>
          </a:p>
        </c:txPr>
        <c:crossAx val="193039360"/>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FFFFFF"/>
    </a:solidFill>
    <a:ln w="9525" cap="flat" cmpd="sng" algn="ctr">
      <a:solidFill>
        <a:schemeClr val="tx1">
          <a:lumMod val="15000"/>
          <a:lumOff val="85000"/>
        </a:schemeClr>
      </a:solidFill>
      <a:round/>
    </a:ln>
    <a:effectLst/>
  </c:spPr>
  <c:txPr>
    <a:bodyPr/>
    <a:lstStyle/>
    <a:p>
      <a:pPr>
        <a:defRPr/>
      </a:pPr>
      <a:endParaRPr lang="el-GR"/>
    </a:p>
  </c:tx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895775-B851-40C6-930D-63B0EA4A32D3}" type="datetimeFigureOut">
              <a:rPr lang="el-GR" smtClean="0"/>
              <a:pPr/>
              <a:t>6/10/2021</a:t>
            </a:fld>
            <a:endParaRPr lang="el-GR"/>
          </a:p>
        </p:txBody>
      </p:sp>
      <p:sp>
        <p:nvSpPr>
          <p:cNvPr id="4" name="3 - Θέση υποσέλιδου"/>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CCF1E8-EFE4-44B2-92FC-214DEF12DF8D}" type="slidenum">
              <a:rPr lang="el-GR" smtClean="0"/>
              <a:pPr/>
              <a:t>‹#›</a:t>
            </a:fld>
            <a:endParaRPr lang="el-GR"/>
          </a:p>
        </p:txBody>
      </p:sp>
    </p:spTree>
    <p:extLst>
      <p:ext uri="{BB962C8B-B14F-4D97-AF65-F5344CB8AC3E}">
        <p14:creationId xmlns="" xmlns:p14="http://schemas.microsoft.com/office/powerpoint/2010/main" val="3856969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FEDF02-8297-4B79-9977-A8DA4D92318B}" type="datetimeFigureOut">
              <a:rPr lang="el-GR" smtClean="0"/>
              <a:pPr/>
              <a:t>6/10/2021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E3D4F9-E9BE-41ED-AAE2-660CC846C54C}" type="slidenum">
              <a:rPr lang="el-GR" smtClean="0"/>
              <a:pPr/>
              <a:t>‹#›</a:t>
            </a:fld>
            <a:endParaRPr lang="el-GR"/>
          </a:p>
        </p:txBody>
      </p:sp>
    </p:spTree>
    <p:extLst>
      <p:ext uri="{BB962C8B-B14F-4D97-AF65-F5344CB8AC3E}">
        <p14:creationId xmlns="" xmlns:p14="http://schemas.microsoft.com/office/powerpoint/2010/main" val="389259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1</a:t>
            </a:fld>
            <a:endParaRPr lang="el-GR"/>
          </a:p>
        </p:txBody>
      </p:sp>
    </p:spTree>
    <p:extLst>
      <p:ext uri="{BB962C8B-B14F-4D97-AF65-F5344CB8AC3E}">
        <p14:creationId xmlns="" xmlns:p14="http://schemas.microsoft.com/office/powerpoint/2010/main" val="24811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27</a:t>
            </a:fld>
            <a:endParaRPr lang="el-GR"/>
          </a:p>
        </p:txBody>
      </p:sp>
    </p:spTree>
    <p:extLst>
      <p:ext uri="{BB962C8B-B14F-4D97-AF65-F5344CB8AC3E}">
        <p14:creationId xmlns="" xmlns:p14="http://schemas.microsoft.com/office/powerpoint/2010/main" val="4038534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28</a:t>
            </a:fld>
            <a:endParaRPr lang="el-GR"/>
          </a:p>
        </p:txBody>
      </p:sp>
    </p:spTree>
    <p:extLst>
      <p:ext uri="{BB962C8B-B14F-4D97-AF65-F5344CB8AC3E}">
        <p14:creationId xmlns="" xmlns:p14="http://schemas.microsoft.com/office/powerpoint/2010/main" val="217739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29</a:t>
            </a:fld>
            <a:endParaRPr lang="el-GR"/>
          </a:p>
        </p:txBody>
      </p:sp>
    </p:spTree>
    <p:extLst>
      <p:ext uri="{BB962C8B-B14F-4D97-AF65-F5344CB8AC3E}">
        <p14:creationId xmlns="" xmlns:p14="http://schemas.microsoft.com/office/powerpoint/2010/main" val="2650486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30</a:t>
            </a:fld>
            <a:endParaRPr lang="el-GR"/>
          </a:p>
        </p:txBody>
      </p:sp>
    </p:spTree>
    <p:extLst>
      <p:ext uri="{BB962C8B-B14F-4D97-AF65-F5344CB8AC3E}">
        <p14:creationId xmlns="" xmlns:p14="http://schemas.microsoft.com/office/powerpoint/2010/main" val="3197534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31</a:t>
            </a:fld>
            <a:endParaRPr lang="el-GR"/>
          </a:p>
        </p:txBody>
      </p:sp>
    </p:spTree>
    <p:extLst>
      <p:ext uri="{BB962C8B-B14F-4D97-AF65-F5344CB8AC3E}">
        <p14:creationId xmlns="" xmlns:p14="http://schemas.microsoft.com/office/powerpoint/2010/main" val="2369692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ΣΥΝΟΛΟ</a:t>
            </a:r>
            <a:r>
              <a:rPr lang="el-GR" baseline="0" dirty="0" smtClean="0"/>
              <a:t> 866 ΛΙΤΡΑ, 590 € (0,55€/ΛΙΤΡΟ)</a:t>
            </a:r>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32</a:t>
            </a:fld>
            <a:endParaRPr lang="el-GR"/>
          </a:p>
        </p:txBody>
      </p:sp>
    </p:spTree>
    <p:extLst>
      <p:ext uri="{BB962C8B-B14F-4D97-AF65-F5344CB8AC3E}">
        <p14:creationId xmlns="" xmlns:p14="http://schemas.microsoft.com/office/powerpoint/2010/main" val="1763712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ΣΥΝΟΛΟ</a:t>
            </a:r>
            <a:r>
              <a:rPr lang="el-GR" baseline="0" dirty="0" smtClean="0"/>
              <a:t> 866 ΛΙΤΡΑ, 590 € (0,55€/ΛΙΤΡΟ)</a:t>
            </a:r>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33</a:t>
            </a:fld>
            <a:endParaRPr lang="el-GR"/>
          </a:p>
        </p:txBody>
      </p:sp>
    </p:spTree>
    <p:extLst>
      <p:ext uri="{BB962C8B-B14F-4D97-AF65-F5344CB8AC3E}">
        <p14:creationId xmlns="" xmlns:p14="http://schemas.microsoft.com/office/powerpoint/2010/main" val="1919196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ΣΥΝΟΛΟ</a:t>
            </a:r>
            <a:r>
              <a:rPr lang="el-GR" baseline="0" dirty="0" smtClean="0"/>
              <a:t> 866 ΛΙΤΡΑ, 590 € (0,55€/ΛΙΤΡΟ)</a:t>
            </a:r>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34</a:t>
            </a:fld>
            <a:endParaRPr lang="el-GR"/>
          </a:p>
        </p:txBody>
      </p:sp>
    </p:spTree>
    <p:extLst>
      <p:ext uri="{BB962C8B-B14F-4D97-AF65-F5344CB8AC3E}">
        <p14:creationId xmlns="" xmlns:p14="http://schemas.microsoft.com/office/powerpoint/2010/main" val="4294484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ΣΥΝΟΛΟ</a:t>
            </a:r>
            <a:r>
              <a:rPr lang="el-GR" baseline="0" dirty="0" smtClean="0"/>
              <a:t> 866 ΛΙΤΡΑ, 590 € (0,55€/ΛΙΤΡΟ)</a:t>
            </a:r>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35</a:t>
            </a:fld>
            <a:endParaRPr lang="el-GR"/>
          </a:p>
        </p:txBody>
      </p:sp>
    </p:spTree>
    <p:extLst>
      <p:ext uri="{BB962C8B-B14F-4D97-AF65-F5344CB8AC3E}">
        <p14:creationId xmlns="" xmlns:p14="http://schemas.microsoft.com/office/powerpoint/2010/main" val="3851914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ΣΥΝΟΛΟ</a:t>
            </a:r>
            <a:r>
              <a:rPr lang="el-GR" baseline="0" dirty="0" smtClean="0"/>
              <a:t> 866 ΛΙΤΡΑ, 590 € (0,55€/ΛΙΤΡΟ)</a:t>
            </a:r>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36</a:t>
            </a:fld>
            <a:endParaRPr lang="el-GR"/>
          </a:p>
        </p:txBody>
      </p:sp>
    </p:spTree>
    <p:extLst>
      <p:ext uri="{BB962C8B-B14F-4D97-AF65-F5344CB8AC3E}">
        <p14:creationId xmlns="" xmlns:p14="http://schemas.microsoft.com/office/powerpoint/2010/main" val="369873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19</a:t>
            </a:fld>
            <a:endParaRPr lang="el-GR"/>
          </a:p>
        </p:txBody>
      </p:sp>
    </p:spTree>
    <p:extLst>
      <p:ext uri="{BB962C8B-B14F-4D97-AF65-F5344CB8AC3E}">
        <p14:creationId xmlns="" xmlns:p14="http://schemas.microsoft.com/office/powerpoint/2010/main" val="3614986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ΣΥΝΟΛΟ</a:t>
            </a:r>
            <a:r>
              <a:rPr lang="el-GR" baseline="0" dirty="0" smtClean="0"/>
              <a:t> 866 ΛΙΤΡΑ, 590 € (0,55€/ΛΙΤΡΟ)</a:t>
            </a:r>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37</a:t>
            </a:fld>
            <a:endParaRPr lang="el-GR"/>
          </a:p>
        </p:txBody>
      </p:sp>
    </p:spTree>
    <p:extLst>
      <p:ext uri="{BB962C8B-B14F-4D97-AF65-F5344CB8AC3E}">
        <p14:creationId xmlns="" xmlns:p14="http://schemas.microsoft.com/office/powerpoint/2010/main" val="557670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20</a:t>
            </a:fld>
            <a:endParaRPr lang="el-GR"/>
          </a:p>
        </p:txBody>
      </p:sp>
    </p:spTree>
    <p:extLst>
      <p:ext uri="{BB962C8B-B14F-4D97-AF65-F5344CB8AC3E}">
        <p14:creationId xmlns="" xmlns:p14="http://schemas.microsoft.com/office/powerpoint/2010/main" val="35246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21</a:t>
            </a:fld>
            <a:endParaRPr lang="el-GR"/>
          </a:p>
        </p:txBody>
      </p:sp>
    </p:spTree>
    <p:extLst>
      <p:ext uri="{BB962C8B-B14F-4D97-AF65-F5344CB8AC3E}">
        <p14:creationId xmlns="" xmlns:p14="http://schemas.microsoft.com/office/powerpoint/2010/main" val="3565277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22</a:t>
            </a:fld>
            <a:endParaRPr lang="el-GR"/>
          </a:p>
        </p:txBody>
      </p:sp>
    </p:spTree>
    <p:extLst>
      <p:ext uri="{BB962C8B-B14F-4D97-AF65-F5344CB8AC3E}">
        <p14:creationId xmlns="" xmlns:p14="http://schemas.microsoft.com/office/powerpoint/2010/main" val="3063570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23</a:t>
            </a:fld>
            <a:endParaRPr lang="el-GR"/>
          </a:p>
        </p:txBody>
      </p:sp>
    </p:spTree>
    <p:extLst>
      <p:ext uri="{BB962C8B-B14F-4D97-AF65-F5344CB8AC3E}">
        <p14:creationId xmlns="" xmlns:p14="http://schemas.microsoft.com/office/powerpoint/2010/main" val="1479303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24</a:t>
            </a:fld>
            <a:endParaRPr lang="el-GR"/>
          </a:p>
        </p:txBody>
      </p:sp>
    </p:spTree>
    <p:extLst>
      <p:ext uri="{BB962C8B-B14F-4D97-AF65-F5344CB8AC3E}">
        <p14:creationId xmlns="" xmlns:p14="http://schemas.microsoft.com/office/powerpoint/2010/main" val="1655798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25</a:t>
            </a:fld>
            <a:endParaRPr lang="el-GR"/>
          </a:p>
        </p:txBody>
      </p:sp>
    </p:spTree>
    <p:extLst>
      <p:ext uri="{BB962C8B-B14F-4D97-AF65-F5344CB8AC3E}">
        <p14:creationId xmlns="" xmlns:p14="http://schemas.microsoft.com/office/powerpoint/2010/main" val="163642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DE3D4F9-E9BE-41ED-AAE2-660CC846C54C}" type="slidenum">
              <a:rPr lang="el-GR" smtClean="0"/>
              <a:pPr/>
              <a:t>26</a:t>
            </a:fld>
            <a:endParaRPr lang="el-GR"/>
          </a:p>
        </p:txBody>
      </p:sp>
    </p:spTree>
    <p:extLst>
      <p:ext uri="{BB962C8B-B14F-4D97-AF65-F5344CB8AC3E}">
        <p14:creationId xmlns="" xmlns:p14="http://schemas.microsoft.com/office/powerpoint/2010/main" val="304878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72E6CAE2-FA30-4B02-ABEB-F1CE1B1238B8}" type="datetime1">
              <a:rPr lang="el-GR" smtClean="0"/>
              <a:pPr/>
              <a:t>6/10/2021</a:t>
            </a:fld>
            <a:endParaRPr lang="el-GR"/>
          </a:p>
        </p:txBody>
      </p:sp>
      <p:sp>
        <p:nvSpPr>
          <p:cNvPr id="5" name="4 - Θέση υποσέλιδου"/>
          <p:cNvSpPr>
            <a:spLocks noGrp="1"/>
          </p:cNvSpPr>
          <p:nvPr>
            <p:ph type="ftr" sz="quarter" idx="11"/>
          </p:nvPr>
        </p:nvSpPr>
        <p:spPr/>
        <p:txBody>
          <a:bodyPr/>
          <a:lstStyle/>
          <a:p>
            <a:r>
              <a:rPr lang="en-US" smtClean="0"/>
              <a:t>REPLACE - OPEN EVENT</a:t>
            </a:r>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D3BC3E0-C82E-4D93-8926-7A72FA98CB71}" type="datetime1">
              <a:rPr lang="el-GR" smtClean="0"/>
              <a:pPr/>
              <a:t>6/10/2021</a:t>
            </a:fld>
            <a:endParaRPr lang="el-GR"/>
          </a:p>
        </p:txBody>
      </p:sp>
      <p:sp>
        <p:nvSpPr>
          <p:cNvPr id="5" name="4 - Θέση υποσέλιδου"/>
          <p:cNvSpPr>
            <a:spLocks noGrp="1"/>
          </p:cNvSpPr>
          <p:nvPr>
            <p:ph type="ftr" sz="quarter" idx="11"/>
          </p:nvPr>
        </p:nvSpPr>
        <p:spPr/>
        <p:txBody>
          <a:bodyPr/>
          <a:lstStyle/>
          <a:p>
            <a:r>
              <a:rPr lang="en-US" smtClean="0"/>
              <a:t>REPLACE - OPEN EVENT</a:t>
            </a:r>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3FCE9C3-3F0F-4AE8-A0A8-6D48BBF5A71B}" type="datetime1">
              <a:rPr lang="el-GR" smtClean="0"/>
              <a:pPr/>
              <a:t>6/10/2021</a:t>
            </a:fld>
            <a:endParaRPr lang="el-GR"/>
          </a:p>
        </p:txBody>
      </p:sp>
      <p:sp>
        <p:nvSpPr>
          <p:cNvPr id="5" name="4 - Θέση υποσέλιδου"/>
          <p:cNvSpPr>
            <a:spLocks noGrp="1"/>
          </p:cNvSpPr>
          <p:nvPr>
            <p:ph type="ftr" sz="quarter" idx="11"/>
          </p:nvPr>
        </p:nvSpPr>
        <p:spPr/>
        <p:txBody>
          <a:bodyPr/>
          <a:lstStyle/>
          <a:p>
            <a:r>
              <a:rPr lang="en-US" smtClean="0"/>
              <a:t>REPLACE - OPEN EVENT</a:t>
            </a:r>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3E15C30-DF49-41DA-BA73-27F170517427}" type="datetime1">
              <a:rPr lang="el-GR" smtClean="0"/>
              <a:pPr/>
              <a:t>6/10/2021</a:t>
            </a:fld>
            <a:endParaRPr lang="el-GR"/>
          </a:p>
        </p:txBody>
      </p:sp>
      <p:sp>
        <p:nvSpPr>
          <p:cNvPr id="5" name="4 - Θέση υποσέλιδου"/>
          <p:cNvSpPr>
            <a:spLocks noGrp="1"/>
          </p:cNvSpPr>
          <p:nvPr>
            <p:ph type="ftr" sz="quarter" idx="11"/>
          </p:nvPr>
        </p:nvSpPr>
        <p:spPr/>
        <p:txBody>
          <a:bodyPr/>
          <a:lstStyle/>
          <a:p>
            <a:r>
              <a:rPr lang="en-US" smtClean="0"/>
              <a:t>REPLACE - OPEN EVENT</a:t>
            </a:r>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B3CE385C-FF02-405C-ABB7-A1A70EE5406F}" type="datetime1">
              <a:rPr lang="el-GR" smtClean="0"/>
              <a:pPr/>
              <a:t>6/10/2021</a:t>
            </a:fld>
            <a:endParaRPr lang="el-GR"/>
          </a:p>
        </p:txBody>
      </p:sp>
      <p:sp>
        <p:nvSpPr>
          <p:cNvPr id="5" name="4 - Θέση υποσέλιδου"/>
          <p:cNvSpPr>
            <a:spLocks noGrp="1"/>
          </p:cNvSpPr>
          <p:nvPr>
            <p:ph type="ftr" sz="quarter" idx="11"/>
          </p:nvPr>
        </p:nvSpPr>
        <p:spPr/>
        <p:txBody>
          <a:bodyPr/>
          <a:lstStyle/>
          <a:p>
            <a:r>
              <a:rPr lang="en-US" smtClean="0"/>
              <a:t>REPLACE - OPEN EVENT</a:t>
            </a:r>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47FC0BED-92AC-4CA8-8440-683A2BE71784}" type="datetime1">
              <a:rPr lang="el-GR" smtClean="0"/>
              <a:pPr/>
              <a:t>6/10/2021</a:t>
            </a:fld>
            <a:endParaRPr lang="el-GR"/>
          </a:p>
        </p:txBody>
      </p:sp>
      <p:sp>
        <p:nvSpPr>
          <p:cNvPr id="6" name="5 - Θέση υποσέλιδου"/>
          <p:cNvSpPr>
            <a:spLocks noGrp="1"/>
          </p:cNvSpPr>
          <p:nvPr>
            <p:ph type="ftr" sz="quarter" idx="11"/>
          </p:nvPr>
        </p:nvSpPr>
        <p:spPr/>
        <p:txBody>
          <a:bodyPr/>
          <a:lstStyle/>
          <a:p>
            <a:r>
              <a:rPr lang="en-US" smtClean="0"/>
              <a:t>REPLACE - OPEN EVENT</a:t>
            </a:r>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7CE1879B-C3F6-49D1-88D0-4BE23A4FC939}" type="datetime1">
              <a:rPr lang="el-GR" smtClean="0"/>
              <a:pPr/>
              <a:t>6/10/2021</a:t>
            </a:fld>
            <a:endParaRPr lang="el-GR"/>
          </a:p>
        </p:txBody>
      </p:sp>
      <p:sp>
        <p:nvSpPr>
          <p:cNvPr id="8" name="7 - Θέση υποσέλιδου"/>
          <p:cNvSpPr>
            <a:spLocks noGrp="1"/>
          </p:cNvSpPr>
          <p:nvPr>
            <p:ph type="ftr" sz="quarter" idx="11"/>
          </p:nvPr>
        </p:nvSpPr>
        <p:spPr/>
        <p:txBody>
          <a:bodyPr/>
          <a:lstStyle/>
          <a:p>
            <a:r>
              <a:rPr lang="en-US" smtClean="0"/>
              <a:t>REPLACE - OPEN EVENT</a:t>
            </a:r>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C60DA187-FEB6-43D3-B074-DFEC452320F2}" type="datetime1">
              <a:rPr lang="el-GR" smtClean="0"/>
              <a:pPr/>
              <a:t>6/10/2021</a:t>
            </a:fld>
            <a:endParaRPr lang="el-GR"/>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6283D60-AB3D-4D93-A380-888580C06A3B}" type="datetime1">
              <a:rPr lang="el-GR" smtClean="0"/>
              <a:pPr/>
              <a:t>6/10/2021</a:t>
            </a:fld>
            <a:endParaRPr lang="el-GR"/>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BBDB9987-706F-4721-98B8-2C19936F711D}" type="datetime1">
              <a:rPr lang="el-GR" smtClean="0"/>
              <a:pPr/>
              <a:t>6/10/2021</a:t>
            </a:fld>
            <a:endParaRPr lang="el-GR"/>
          </a:p>
        </p:txBody>
      </p:sp>
      <p:sp>
        <p:nvSpPr>
          <p:cNvPr id="6" name="5 - Θέση υποσέλιδου"/>
          <p:cNvSpPr>
            <a:spLocks noGrp="1"/>
          </p:cNvSpPr>
          <p:nvPr>
            <p:ph type="ftr" sz="quarter" idx="11"/>
          </p:nvPr>
        </p:nvSpPr>
        <p:spPr/>
        <p:txBody>
          <a:bodyPr/>
          <a:lstStyle/>
          <a:p>
            <a:r>
              <a:rPr lang="en-US" smtClean="0"/>
              <a:t>REPLACE - OPEN EVENT</a:t>
            </a:r>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09B1D16F-960E-48FC-86AC-3BEE50EDF9CA}" type="datetime1">
              <a:rPr lang="el-GR" smtClean="0"/>
              <a:pPr/>
              <a:t>6/10/2021</a:t>
            </a:fld>
            <a:endParaRPr lang="el-GR"/>
          </a:p>
        </p:txBody>
      </p:sp>
      <p:sp>
        <p:nvSpPr>
          <p:cNvPr id="6" name="5 - Θέση υποσέλιδου"/>
          <p:cNvSpPr>
            <a:spLocks noGrp="1"/>
          </p:cNvSpPr>
          <p:nvPr>
            <p:ph type="ftr" sz="quarter" idx="11"/>
          </p:nvPr>
        </p:nvSpPr>
        <p:spPr/>
        <p:txBody>
          <a:bodyPr/>
          <a:lstStyle/>
          <a:p>
            <a:r>
              <a:rPr lang="en-US" smtClean="0"/>
              <a:t>REPLACE - OPEN EVENT</a:t>
            </a:r>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45566-6F1F-4180-A6F6-CFD3B1ACAD20}" type="datetime1">
              <a:rPr lang="el-GR" smtClean="0"/>
              <a:pPr/>
              <a:t>6/10/2021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REPLACE - OPEN EVENT</a:t>
            </a: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mailto:stavroula.tournaki@enveng.tuc.gr" TargetMode="External"/><Relationship Id="rId2" Type="http://schemas.openxmlformats.org/officeDocument/2006/relationships/hyperlink" Target="mailto:golfinopoulou@rethymno.gr" TargetMode="Externa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500043"/>
            <a:ext cx="7772400" cy="2357453"/>
          </a:xfrm>
        </p:spPr>
        <p:txBody>
          <a:bodyPr>
            <a:normAutofit/>
          </a:bodyPr>
          <a:lstStyle/>
          <a:p>
            <a:r>
              <a:rPr lang="en-US" sz="2800" b="1" dirty="0" smtClean="0">
                <a:solidFill>
                  <a:srgbClr val="1F497D"/>
                </a:solidFill>
                <a:latin typeface="Arial" charset="0"/>
                <a:cs typeface="Arial" charset="0"/>
                <a:sym typeface="Arial" charset="0"/>
              </a:rPr>
              <a:t/>
            </a:r>
            <a:br>
              <a:rPr lang="en-US" sz="2800" b="1" dirty="0" smtClean="0">
                <a:solidFill>
                  <a:srgbClr val="1F497D"/>
                </a:solidFill>
                <a:latin typeface="Arial" charset="0"/>
                <a:cs typeface="Arial" charset="0"/>
                <a:sym typeface="Arial" charset="0"/>
              </a:rPr>
            </a:br>
            <a:r>
              <a:rPr lang="en-US" sz="2800" b="1" smtClean="0">
                <a:solidFill>
                  <a:srgbClr val="1F497D"/>
                </a:solidFill>
                <a:latin typeface="Arial" charset="0"/>
                <a:cs typeface="Arial" charset="0"/>
                <a:sym typeface="Arial" charset="0"/>
              </a:rPr>
              <a:t>RETHYMNO MUNICIPALITY</a:t>
            </a:r>
            <a:r>
              <a:rPr lang="en-US" b="1" dirty="0" smtClean="0">
                <a:solidFill>
                  <a:srgbClr val="1F497D"/>
                </a:solidFill>
                <a:latin typeface="Arial" charset="0"/>
                <a:cs typeface="Arial" charset="0"/>
                <a:sym typeface="Arial" charset="0"/>
              </a:rPr>
              <a:t/>
            </a:r>
            <a:br>
              <a:rPr lang="en-US" b="1" dirty="0" smtClean="0">
                <a:solidFill>
                  <a:srgbClr val="1F497D"/>
                </a:solidFill>
                <a:latin typeface="Arial" charset="0"/>
                <a:cs typeface="Arial" charset="0"/>
                <a:sym typeface="Arial" charset="0"/>
              </a:rPr>
            </a:br>
            <a:r>
              <a:rPr lang="en-US" b="1" dirty="0" smtClean="0">
                <a:solidFill>
                  <a:srgbClr val="1F497D"/>
                </a:solidFill>
                <a:latin typeface="Arial" charset="0"/>
                <a:cs typeface="Arial" charset="0"/>
                <a:sym typeface="Arial" charset="0"/>
              </a:rPr>
              <a:t>Smart collection of Used Cooking Oil (UCO)</a:t>
            </a:r>
            <a:endParaRPr lang="el-GR" dirty="0"/>
          </a:p>
        </p:txBody>
      </p:sp>
      <p:sp>
        <p:nvSpPr>
          <p:cNvPr id="3" name="2 - Υπότιτλος"/>
          <p:cNvSpPr>
            <a:spLocks noGrp="1"/>
          </p:cNvSpPr>
          <p:nvPr>
            <p:ph type="subTitle" idx="1"/>
          </p:nvPr>
        </p:nvSpPr>
        <p:spPr>
          <a:xfrm>
            <a:off x="785786" y="3886200"/>
            <a:ext cx="6572296" cy="1752600"/>
          </a:xfrm>
        </p:spPr>
        <p:txBody>
          <a:bodyPr>
            <a:normAutofit fontScale="62500" lnSpcReduction="20000"/>
          </a:bodyPr>
          <a:lstStyle/>
          <a:p>
            <a:pPr>
              <a:lnSpc>
                <a:spcPct val="120000"/>
              </a:lnSpc>
              <a:spcBef>
                <a:spcPct val="0"/>
              </a:spcBef>
              <a:spcAft>
                <a:spcPct val="0"/>
              </a:spcAft>
              <a:buClr>
                <a:srgbClr val="000000"/>
              </a:buClr>
            </a:pPr>
            <a:r>
              <a:rPr lang="en-GB" dirty="0" err="1" smtClean="0">
                <a:solidFill>
                  <a:srgbClr val="000000"/>
                </a:solidFill>
                <a:latin typeface="Arial" charset="0"/>
                <a:cs typeface="Arial" charset="0"/>
                <a:sym typeface="Arial" charset="0"/>
              </a:rPr>
              <a:t>Nikoleta</a:t>
            </a:r>
            <a:r>
              <a:rPr lang="en-GB" dirty="0" smtClean="0">
                <a:solidFill>
                  <a:srgbClr val="000000"/>
                </a:solidFill>
                <a:latin typeface="Arial" charset="0"/>
                <a:cs typeface="Arial" charset="0"/>
                <a:sym typeface="Arial" charset="0"/>
              </a:rPr>
              <a:t> </a:t>
            </a:r>
            <a:r>
              <a:rPr lang="en-GB" dirty="0" err="1" smtClean="0">
                <a:solidFill>
                  <a:srgbClr val="000000"/>
                </a:solidFill>
                <a:latin typeface="Arial" charset="0"/>
                <a:cs typeface="Arial" charset="0"/>
                <a:sym typeface="Arial" charset="0"/>
              </a:rPr>
              <a:t>Golfinopoulou</a:t>
            </a:r>
            <a:r>
              <a:rPr lang="el-GR" dirty="0" smtClean="0">
                <a:solidFill>
                  <a:srgbClr val="000000"/>
                </a:solidFill>
                <a:latin typeface="Arial" charset="0"/>
                <a:cs typeface="Arial" charset="0"/>
                <a:sym typeface="Arial" charset="0"/>
              </a:rPr>
              <a:t>, </a:t>
            </a:r>
            <a:r>
              <a:rPr lang="en-US" i="1" dirty="0" smtClean="0">
                <a:solidFill>
                  <a:srgbClr val="000000"/>
                </a:solidFill>
                <a:latin typeface="Arial" charset="0"/>
                <a:cs typeface="Arial" charset="0"/>
                <a:sym typeface="Arial" charset="0"/>
              </a:rPr>
              <a:t>Head of Waste Management </a:t>
            </a:r>
            <a:r>
              <a:rPr lang="el-GR" i="1" dirty="0" smtClean="0">
                <a:solidFill>
                  <a:srgbClr val="000000"/>
                </a:solidFill>
                <a:latin typeface="Arial" charset="0"/>
                <a:cs typeface="Arial" charset="0"/>
                <a:sym typeface="Arial" charset="0"/>
              </a:rPr>
              <a:t>&amp; </a:t>
            </a:r>
            <a:r>
              <a:rPr lang="en-US" i="1" dirty="0" smtClean="0">
                <a:solidFill>
                  <a:srgbClr val="000000"/>
                </a:solidFill>
                <a:latin typeface="Arial" charset="0"/>
                <a:cs typeface="Arial" charset="0"/>
                <a:sym typeface="Arial" charset="0"/>
              </a:rPr>
              <a:t>Urban Environment </a:t>
            </a:r>
            <a:r>
              <a:rPr lang="en-US" i="1" dirty="0" err="1" smtClean="0">
                <a:solidFill>
                  <a:srgbClr val="000000"/>
                </a:solidFill>
                <a:latin typeface="Arial" charset="0"/>
                <a:cs typeface="Arial" charset="0"/>
                <a:sym typeface="Arial" charset="0"/>
              </a:rPr>
              <a:t>Dpt</a:t>
            </a:r>
            <a:r>
              <a:rPr lang="en-US" i="1" dirty="0" smtClean="0">
                <a:solidFill>
                  <a:srgbClr val="000000"/>
                </a:solidFill>
                <a:latin typeface="Arial" charset="0"/>
                <a:cs typeface="Arial" charset="0"/>
                <a:sym typeface="Arial" charset="0"/>
              </a:rPr>
              <a:t>, </a:t>
            </a:r>
            <a:r>
              <a:rPr lang="en-US" i="1" dirty="0" err="1" smtClean="0">
                <a:solidFill>
                  <a:srgbClr val="000000"/>
                </a:solidFill>
                <a:latin typeface="Arial" charset="0"/>
                <a:cs typeface="Arial" charset="0"/>
                <a:sym typeface="Arial" charset="0"/>
              </a:rPr>
              <a:t>Rethymno</a:t>
            </a:r>
            <a:r>
              <a:rPr lang="en-US" i="1" dirty="0" smtClean="0">
                <a:solidFill>
                  <a:srgbClr val="000000"/>
                </a:solidFill>
                <a:latin typeface="Arial" charset="0"/>
                <a:cs typeface="Arial" charset="0"/>
                <a:sym typeface="Arial" charset="0"/>
              </a:rPr>
              <a:t> Municipality </a:t>
            </a:r>
          </a:p>
          <a:p>
            <a:pPr>
              <a:lnSpc>
                <a:spcPct val="120000"/>
              </a:lnSpc>
              <a:spcBef>
                <a:spcPct val="0"/>
              </a:spcBef>
              <a:spcAft>
                <a:spcPct val="0"/>
              </a:spcAft>
              <a:buClr>
                <a:srgbClr val="000000"/>
              </a:buClr>
            </a:pPr>
            <a:endParaRPr lang="el-GR" i="1" dirty="0" smtClean="0">
              <a:solidFill>
                <a:srgbClr val="000000"/>
              </a:solidFill>
              <a:latin typeface="Arial" charset="0"/>
              <a:cs typeface="Arial" charset="0"/>
              <a:sym typeface="Arial" charset="0"/>
            </a:endParaRPr>
          </a:p>
          <a:p>
            <a:pPr>
              <a:lnSpc>
                <a:spcPct val="120000"/>
              </a:lnSpc>
              <a:spcBef>
                <a:spcPct val="0"/>
              </a:spcBef>
              <a:spcAft>
                <a:spcPct val="0"/>
              </a:spcAft>
              <a:buClr>
                <a:srgbClr val="000000"/>
              </a:buClr>
            </a:pPr>
            <a:r>
              <a:rPr lang="en-US" dirty="0" err="1" smtClean="0">
                <a:solidFill>
                  <a:srgbClr val="000000"/>
                </a:solidFill>
                <a:latin typeface="Arial" charset="0"/>
                <a:cs typeface="Arial" charset="0"/>
                <a:sym typeface="Arial" charset="0"/>
              </a:rPr>
              <a:t>Stavroula</a:t>
            </a:r>
            <a:r>
              <a:rPr lang="en-US" dirty="0" smtClean="0">
                <a:solidFill>
                  <a:srgbClr val="000000"/>
                </a:solidFill>
                <a:latin typeface="Arial" charset="0"/>
                <a:cs typeface="Arial" charset="0"/>
                <a:sym typeface="Arial" charset="0"/>
              </a:rPr>
              <a:t> </a:t>
            </a:r>
            <a:r>
              <a:rPr lang="en-US" dirty="0" err="1" smtClean="0">
                <a:solidFill>
                  <a:srgbClr val="000000"/>
                </a:solidFill>
                <a:latin typeface="Arial" charset="0"/>
                <a:cs typeface="Arial" charset="0"/>
                <a:sym typeface="Arial" charset="0"/>
              </a:rPr>
              <a:t>Tournaki</a:t>
            </a:r>
            <a:r>
              <a:rPr lang="el-GR" dirty="0" smtClean="0">
                <a:solidFill>
                  <a:srgbClr val="000000"/>
                </a:solidFill>
                <a:latin typeface="Arial" charset="0"/>
                <a:cs typeface="Arial" charset="0"/>
                <a:sym typeface="Arial" charset="0"/>
              </a:rPr>
              <a:t>, </a:t>
            </a:r>
            <a:r>
              <a:rPr lang="en-US" i="1" dirty="0" smtClean="0">
                <a:solidFill>
                  <a:srgbClr val="000000"/>
                </a:solidFill>
                <a:latin typeface="Arial" charset="0"/>
                <a:cs typeface="Arial" charset="0"/>
                <a:sym typeface="Arial" charset="0"/>
              </a:rPr>
              <a:t>Renewable &amp; Sustainable Energy System Lab, Technical University of Crete</a:t>
            </a:r>
            <a:endParaRPr lang="el-GR" i="1" dirty="0" smtClean="0">
              <a:solidFill>
                <a:srgbClr val="000000"/>
              </a:solidFill>
              <a:latin typeface="Arial" charset="0"/>
              <a:cs typeface="Arial" charset="0"/>
              <a:sym typeface="Arial" charset="0"/>
            </a:endParaRPr>
          </a:p>
          <a:p>
            <a:endParaRPr lang="el-GR" dirty="0"/>
          </a:p>
        </p:txBody>
      </p:sp>
      <p:sp>
        <p:nvSpPr>
          <p:cNvPr id="6" name="5 - Θέση υποσέλιδου"/>
          <p:cNvSpPr>
            <a:spLocks noGrp="1"/>
          </p:cNvSpPr>
          <p:nvPr>
            <p:ph type="ftr" sz="quarter" idx="11"/>
          </p:nvPr>
        </p:nvSpPr>
        <p:spPr/>
        <p:txBody>
          <a:bodyPr/>
          <a:lstStyle/>
          <a:p>
            <a:r>
              <a:rPr lang="en-US" b="1" dirty="0" smtClean="0"/>
              <a:t>REPLACE - OPEN EVENT  8 OCT 2021</a:t>
            </a:r>
            <a:endParaRPr lang="el-GR" b="1" dirty="0"/>
          </a:p>
        </p:txBody>
      </p:sp>
      <p:pic>
        <p:nvPicPr>
          <p:cNvPr id="7" name="Picture 3" descr="C:\Users\aris\Desktop\κατάλογος.jpg"/>
          <p:cNvPicPr>
            <a:picLocks noChangeAspect="1" noChangeArrowheads="1"/>
          </p:cNvPicPr>
          <p:nvPr/>
        </p:nvPicPr>
        <p:blipFill>
          <a:blip r:embed="rId3" cstate="print"/>
          <a:srcRect/>
          <a:stretch>
            <a:fillRect/>
          </a:stretch>
        </p:blipFill>
        <p:spPr bwMode="auto">
          <a:xfrm>
            <a:off x="4214810" y="285728"/>
            <a:ext cx="606425" cy="601662"/>
          </a:xfrm>
          <a:prstGeom prst="rect">
            <a:avLst/>
          </a:prstGeom>
          <a:noFill/>
          <a:ln w="9525">
            <a:noFill/>
            <a:miter lim="800000"/>
            <a:headEnd/>
            <a:tailEnd/>
          </a:ln>
        </p:spPr>
      </p:pic>
      <p:pic>
        <p:nvPicPr>
          <p:cNvPr id="8" name="Εικόνα 15" descr="C:\Users\aris_resel\AppData\Local\Microsoft\Windows\INetCache\Content.Word\Κουμπές (2).jpg"/>
          <p:cNvPicPr>
            <a:picLocks noChangeAspect="1" noChangeArrowheads="1"/>
          </p:cNvPicPr>
          <p:nvPr/>
        </p:nvPicPr>
        <p:blipFill>
          <a:blip r:embed="rId4" cstate="print"/>
          <a:srcRect/>
          <a:stretch>
            <a:fillRect/>
          </a:stretch>
        </p:blipFill>
        <p:spPr bwMode="auto">
          <a:xfrm>
            <a:off x="7286644" y="3000372"/>
            <a:ext cx="1714512" cy="2592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b="1" dirty="0" smtClean="0">
                <a:latin typeface="Arial" pitchFamily="34" charset="0"/>
                <a:cs typeface="Arial" pitchFamily="34" charset="0"/>
              </a:rPr>
              <a:t>Recycling Used Cooking Oil - Environmental Benefits</a:t>
            </a:r>
            <a:r>
              <a:rPr lang="en-US" dirty="0" smtClean="0"/>
              <a:t/>
            </a:r>
            <a:br>
              <a:rPr lang="en-US" dirty="0" smtClean="0"/>
            </a:br>
            <a:r>
              <a:rPr lang="en-US" dirty="0" smtClean="0"/>
              <a:t> </a:t>
            </a:r>
            <a:r>
              <a:rPr lang="en-US" sz="3100" dirty="0" smtClean="0">
                <a:solidFill>
                  <a:srgbClr val="FF0000"/>
                </a:solidFill>
              </a:rPr>
              <a:t>1. </a:t>
            </a:r>
            <a:r>
              <a:rPr lang="en-US" sz="3100" dirty="0" smtClean="0"/>
              <a:t>Eliminated used cooking oils</a:t>
            </a:r>
            <a:r>
              <a:rPr lang="el-GR" sz="3100" dirty="0" smtClean="0"/>
              <a:t> </a:t>
            </a:r>
            <a:r>
              <a:rPr lang="en-US" sz="3100" dirty="0" smtClean="0"/>
              <a:t>permanently from food chain. Avoid their reuse</a:t>
            </a:r>
            <a:r>
              <a:rPr lang="en-US" sz="3100" dirty="0"/>
              <a:t> </a:t>
            </a:r>
            <a:r>
              <a:rPr lang="en-US" sz="3100" dirty="0" smtClean="0"/>
              <a:t>after the illicit processing as edible (a processing that is prohibited by relevant legislation) and their indirect introduction to the food chain through animal’s food (which is also prohibited)</a:t>
            </a:r>
            <a:endParaRPr lang="el-GR" sz="3100"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7170" name="Picture 2"/>
          <p:cNvPicPr>
            <a:picLocks noGrp="1" noChangeAspect="1" noChangeArrowheads="1"/>
          </p:cNvPicPr>
          <p:nvPr>
            <p:ph idx="1"/>
          </p:nvPr>
        </p:nvPicPr>
        <p:blipFill>
          <a:blip r:embed="rId2" cstate="print"/>
          <a:srcRect/>
          <a:stretch>
            <a:fillRect/>
          </a:stretch>
        </p:blipFill>
        <p:spPr bwMode="auto">
          <a:xfrm>
            <a:off x="3000364" y="4071942"/>
            <a:ext cx="3238500" cy="216408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b="1" dirty="0" smtClean="0">
                <a:latin typeface="Arial" pitchFamily="34" charset="0"/>
                <a:cs typeface="Arial" pitchFamily="34" charset="0"/>
              </a:rPr>
              <a:t>Recycling Used Cooking Oil - Environmental Benefits</a:t>
            </a:r>
            <a:r>
              <a:rPr lang="en-US" dirty="0" smtClean="0"/>
              <a:t/>
            </a:r>
            <a:br>
              <a:rPr lang="en-US" dirty="0" smtClean="0"/>
            </a:br>
            <a:r>
              <a:rPr lang="en-US" dirty="0" smtClean="0"/>
              <a:t/>
            </a:r>
            <a:br>
              <a:rPr lang="en-US" dirty="0" smtClean="0"/>
            </a:br>
            <a:r>
              <a:rPr lang="en-US" sz="3100" dirty="0" smtClean="0"/>
              <a:t> </a:t>
            </a:r>
            <a:r>
              <a:rPr lang="en-US" sz="3100" dirty="0" smtClean="0">
                <a:solidFill>
                  <a:srgbClr val="FF0000"/>
                </a:solidFill>
              </a:rPr>
              <a:t>2. </a:t>
            </a:r>
            <a:r>
              <a:rPr lang="en-US" sz="3100" dirty="0" smtClean="0"/>
              <a:t>Solve the big problems caused from these oils, as liquid waste when they end up in the sewer system</a:t>
            </a:r>
            <a:endParaRPr lang="el-GR" sz="3100"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8194" name="Picture 2"/>
          <p:cNvPicPr>
            <a:picLocks noGrp="1" noChangeAspect="1" noChangeArrowheads="1"/>
          </p:cNvPicPr>
          <p:nvPr>
            <p:ph idx="1"/>
          </p:nvPr>
        </p:nvPicPr>
        <p:blipFill>
          <a:blip r:embed="rId2" cstate="print"/>
          <a:srcRect/>
          <a:stretch>
            <a:fillRect/>
          </a:stretch>
        </p:blipFill>
        <p:spPr bwMode="auto">
          <a:xfrm>
            <a:off x="3286116" y="3357562"/>
            <a:ext cx="2663092" cy="2163762"/>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b="1" dirty="0" smtClean="0">
                <a:latin typeface="Arial" pitchFamily="34" charset="0"/>
                <a:cs typeface="Arial" pitchFamily="34" charset="0"/>
              </a:rPr>
              <a:t>Recycling Used Cooking Oil - Environmental Benefits</a:t>
            </a:r>
            <a:r>
              <a:rPr lang="en-US" dirty="0" smtClean="0"/>
              <a:t/>
            </a:r>
            <a:br>
              <a:rPr lang="en-US" dirty="0" smtClean="0"/>
            </a:br>
            <a:r>
              <a:rPr lang="en-US" dirty="0" smtClean="0"/>
              <a:t/>
            </a:r>
            <a:br>
              <a:rPr lang="en-US" dirty="0" smtClean="0"/>
            </a:br>
            <a:r>
              <a:rPr lang="en-US" sz="3100" dirty="0" smtClean="0">
                <a:solidFill>
                  <a:srgbClr val="FF0000"/>
                </a:solidFill>
              </a:rPr>
              <a:t> 3. </a:t>
            </a:r>
            <a:r>
              <a:rPr lang="en-US" sz="3100" dirty="0" smtClean="0"/>
              <a:t>Used cooking oils (frying oils) are an alternative raw material for biodiesel production</a:t>
            </a:r>
            <a:endParaRPr lang="el-GR" sz="3100"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9218" name="Picture 2"/>
          <p:cNvPicPr>
            <a:picLocks noGrp="1" noChangeAspect="1" noChangeArrowheads="1"/>
          </p:cNvPicPr>
          <p:nvPr>
            <p:ph idx="1"/>
          </p:nvPr>
        </p:nvPicPr>
        <p:blipFill>
          <a:blip r:embed="rId2" cstate="print"/>
          <a:srcRect/>
          <a:stretch>
            <a:fillRect/>
          </a:stretch>
        </p:blipFill>
        <p:spPr bwMode="auto">
          <a:xfrm>
            <a:off x="2500298" y="3357562"/>
            <a:ext cx="4000528" cy="2159101"/>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l-GR" dirty="0" smtClean="0"/>
              <a:t/>
            </a:r>
            <a:br>
              <a:rPr lang="el-GR" dirty="0" smtClean="0"/>
            </a:br>
            <a:r>
              <a:rPr lang="en-US" b="1" dirty="0" smtClean="0">
                <a:latin typeface="Arial" pitchFamily="34" charset="0"/>
                <a:cs typeface="Arial" pitchFamily="34" charset="0"/>
              </a:rPr>
              <a:t>Recycling Used Cooking Oil - Environmental Benefits</a:t>
            </a:r>
            <a:r>
              <a:rPr lang="en-US" dirty="0" smtClean="0"/>
              <a:t/>
            </a:r>
            <a:br>
              <a:rPr lang="en-US" dirty="0" smtClean="0"/>
            </a:br>
            <a:r>
              <a:rPr lang="en-US" dirty="0" smtClean="0"/>
              <a:t/>
            </a:r>
            <a:br>
              <a:rPr lang="en-US" dirty="0" smtClean="0"/>
            </a:br>
            <a:r>
              <a:rPr lang="en-US" sz="3100" dirty="0" smtClean="0">
                <a:solidFill>
                  <a:srgbClr val="FF0000"/>
                </a:solidFill>
              </a:rPr>
              <a:t> 4. </a:t>
            </a:r>
            <a:r>
              <a:rPr lang="en-US" sz="3100" dirty="0" smtClean="0"/>
              <a:t>Biodiesel has similar physical properties with diesel </a:t>
            </a:r>
            <a:br>
              <a:rPr lang="en-US" sz="3100" dirty="0" smtClean="0"/>
            </a:br>
            <a:r>
              <a:rPr lang="en-US" sz="3100" dirty="0" smtClean="0"/>
              <a:t>so it can be used as diesel’s substitute </a:t>
            </a:r>
            <a:br>
              <a:rPr lang="en-US" sz="3100" dirty="0" smtClean="0"/>
            </a:br>
            <a:r>
              <a:rPr lang="en-US" sz="3100" dirty="0" smtClean="0"/>
              <a:t>or </a:t>
            </a:r>
            <a:r>
              <a:rPr lang="en-US" sz="3100" dirty="0"/>
              <a:t>it can be </a:t>
            </a:r>
            <a:r>
              <a:rPr lang="en-US" sz="3100" dirty="0" smtClean="0"/>
              <a:t>mixed with diesel</a:t>
            </a:r>
            <a:endParaRPr lang="en-US" sz="3100"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10242" name="Picture 2"/>
          <p:cNvPicPr>
            <a:picLocks noGrp="1" noChangeAspect="1" noChangeArrowheads="1"/>
          </p:cNvPicPr>
          <p:nvPr>
            <p:ph idx="1"/>
          </p:nvPr>
        </p:nvPicPr>
        <p:blipFill>
          <a:blip r:embed="rId2" cstate="print"/>
          <a:srcRect/>
          <a:stretch>
            <a:fillRect/>
          </a:stretch>
        </p:blipFill>
        <p:spPr bwMode="auto">
          <a:xfrm>
            <a:off x="3143240" y="3357562"/>
            <a:ext cx="3286148" cy="264320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b="1" dirty="0" smtClean="0">
                <a:latin typeface="Arial" pitchFamily="34" charset="0"/>
                <a:cs typeface="Arial" pitchFamily="34" charset="0"/>
              </a:rPr>
              <a:t>Recycling Used Cooking Oil - Environmental Benefits</a:t>
            </a:r>
            <a:r>
              <a:rPr lang="en-US" dirty="0" smtClean="0"/>
              <a:t/>
            </a:r>
            <a:br>
              <a:rPr lang="en-US" dirty="0" smtClean="0"/>
            </a:br>
            <a:r>
              <a:rPr lang="en-US" sz="3100" dirty="0" smtClean="0">
                <a:solidFill>
                  <a:srgbClr val="FF0000"/>
                </a:solidFill>
              </a:rPr>
              <a:t> 5. </a:t>
            </a:r>
            <a:r>
              <a:rPr lang="en-US" sz="3100" dirty="0" smtClean="0"/>
              <a:t>The advantages of biodiesel are multiple</a:t>
            </a:r>
            <a:r>
              <a:rPr lang="el-GR" sz="3100" dirty="0" smtClean="0"/>
              <a:t>:</a:t>
            </a:r>
            <a:r>
              <a:rPr lang="en-US" sz="3100" dirty="0" smtClean="0"/>
              <a:t> biodegradable, non-toxic. It has almost zero sulfur content, increased lubrication, low emitted soot</a:t>
            </a:r>
            <a:r>
              <a:rPr lang="el-GR" sz="3100" dirty="0" smtClean="0"/>
              <a:t> </a:t>
            </a:r>
            <a:r>
              <a:rPr lang="en-US" sz="3100" dirty="0" smtClean="0"/>
              <a:t>and it contains</a:t>
            </a:r>
            <a:r>
              <a:rPr lang="el-GR" sz="3100" dirty="0" smtClean="0"/>
              <a:t> </a:t>
            </a:r>
            <a:r>
              <a:rPr lang="en-US" sz="3100" dirty="0" smtClean="0"/>
              <a:t>carbon dioxide (due to its renewable nature) decreasing </a:t>
            </a:r>
            <a:r>
              <a:rPr lang="en-US" sz="3100" dirty="0"/>
              <a:t>the greenhouse</a:t>
            </a:r>
            <a:br>
              <a:rPr lang="en-US" sz="3100" dirty="0"/>
            </a:br>
            <a:r>
              <a:rPr lang="en-US" sz="3100" dirty="0" smtClean="0"/>
              <a:t>effect</a:t>
            </a:r>
            <a:endParaRPr lang="en-US" sz="3100"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11266" name="Picture 2"/>
          <p:cNvPicPr>
            <a:picLocks noGrp="1" noChangeAspect="1" noChangeArrowheads="1"/>
          </p:cNvPicPr>
          <p:nvPr>
            <p:ph idx="1"/>
          </p:nvPr>
        </p:nvPicPr>
        <p:blipFill>
          <a:blip r:embed="rId2" cstate="print"/>
          <a:srcRect/>
          <a:stretch>
            <a:fillRect/>
          </a:stretch>
        </p:blipFill>
        <p:spPr bwMode="auto">
          <a:xfrm>
            <a:off x="3143240" y="4357694"/>
            <a:ext cx="2979420" cy="197358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l-GR" dirty="0" smtClean="0"/>
              <a:t/>
            </a:r>
            <a:br>
              <a:rPr lang="el-GR" dirty="0" smtClean="0"/>
            </a:br>
            <a:r>
              <a:rPr lang="en-US" b="1" dirty="0" smtClean="0">
                <a:latin typeface="Arial" pitchFamily="34" charset="0"/>
                <a:cs typeface="Arial" pitchFamily="34" charset="0"/>
              </a:rPr>
              <a:t>Recycling Used Cooking Oil - Environmental Benefits</a:t>
            </a:r>
            <a:r>
              <a:rPr lang="en-US" dirty="0" smtClean="0"/>
              <a:t/>
            </a:r>
            <a:br>
              <a:rPr lang="en-US" dirty="0" smtClean="0"/>
            </a:br>
            <a:r>
              <a:rPr lang="en-US" dirty="0" smtClean="0"/>
              <a:t/>
            </a:r>
            <a:br>
              <a:rPr lang="en-US" dirty="0" smtClean="0"/>
            </a:br>
            <a:r>
              <a:rPr lang="en-US" sz="3100" dirty="0" smtClean="0">
                <a:solidFill>
                  <a:srgbClr val="FF0000"/>
                </a:solidFill>
              </a:rPr>
              <a:t> 6. </a:t>
            </a:r>
            <a:r>
              <a:rPr lang="en-US" sz="3100" dirty="0" smtClean="0"/>
              <a:t>Emissions of biodiesel are 40-50% lower than those of diesel with the exception of nitrogen oxide emissions</a:t>
            </a:r>
            <a:endParaRPr lang="en-US" sz="3100"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12290" name="Picture 2"/>
          <p:cNvPicPr>
            <a:picLocks noGrp="1" noChangeAspect="1" noChangeArrowheads="1"/>
          </p:cNvPicPr>
          <p:nvPr>
            <p:ph idx="1"/>
          </p:nvPr>
        </p:nvPicPr>
        <p:blipFill>
          <a:blip r:embed="rId2" cstate="print"/>
          <a:srcRect/>
          <a:stretch>
            <a:fillRect/>
          </a:stretch>
        </p:blipFill>
        <p:spPr bwMode="auto">
          <a:xfrm>
            <a:off x="3117850" y="3795263"/>
            <a:ext cx="2979738" cy="1767787"/>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noFill/>
        </p:spPr>
        <p:txBody>
          <a:bodyPr>
            <a:normAutofit fontScale="90000"/>
          </a:bodyPr>
          <a:lstStyle/>
          <a:p>
            <a:r>
              <a:rPr lang="en-US" dirty="0" smtClean="0"/>
              <a:t/>
            </a:r>
            <a:br>
              <a:rPr lang="en-US" dirty="0" smtClean="0"/>
            </a:br>
            <a:r>
              <a:rPr lang="en-US" dirty="0" smtClean="0"/>
              <a:t/>
            </a:r>
            <a:br>
              <a:rPr lang="en-US"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n-US" b="1" dirty="0" smtClean="0">
                <a:latin typeface="Arial" pitchFamily="34" charset="0"/>
                <a:cs typeface="Arial" pitchFamily="34" charset="0"/>
              </a:rPr>
              <a:t>Recycling Used Cooking Oil - Environmental Benefits</a:t>
            </a:r>
            <a:r>
              <a:rPr lang="en-US" dirty="0" smtClean="0"/>
              <a:t/>
            </a:r>
            <a:br>
              <a:rPr lang="en-US" dirty="0" smtClean="0"/>
            </a:br>
            <a:r>
              <a:rPr lang="en-US" sz="3100" dirty="0" smtClean="0"/>
              <a:t> </a:t>
            </a:r>
            <a:r>
              <a:rPr lang="en-US" sz="3100" dirty="0" smtClean="0">
                <a:solidFill>
                  <a:srgbClr val="FF0000"/>
                </a:solidFill>
              </a:rPr>
              <a:t>7. </a:t>
            </a:r>
            <a:r>
              <a:rPr lang="en-US" sz="3100" dirty="0" smtClean="0"/>
              <a:t>We do not pollute the aquifer </a:t>
            </a:r>
            <a:br>
              <a:rPr lang="en-US" sz="3100" dirty="0" smtClean="0"/>
            </a:br>
            <a:r>
              <a:rPr lang="en-US" sz="3100" dirty="0" smtClean="0">
                <a:solidFill>
                  <a:srgbClr val="FF0000"/>
                </a:solidFill>
              </a:rPr>
              <a:t>8. </a:t>
            </a:r>
            <a:r>
              <a:rPr lang="en-US" sz="3100" dirty="0" smtClean="0"/>
              <a:t>We reduce the volume of waste that ends up in landfills</a:t>
            </a:r>
            <a:br>
              <a:rPr lang="en-US" sz="3100" dirty="0" smtClean="0"/>
            </a:br>
            <a:r>
              <a:rPr lang="en-US" sz="3100" dirty="0" smtClean="0">
                <a:solidFill>
                  <a:srgbClr val="FF0000"/>
                </a:solidFill>
              </a:rPr>
              <a:t> 9. </a:t>
            </a:r>
            <a:r>
              <a:rPr lang="en-US" sz="3100" dirty="0" smtClean="0"/>
              <a:t>We recycle, even using the most appropriate method of sorting at source </a:t>
            </a:r>
            <a:br>
              <a:rPr lang="en-US" sz="3100" dirty="0" smtClean="0"/>
            </a:br>
            <a:r>
              <a:rPr lang="en-US" sz="3100" dirty="0" smtClean="0">
                <a:solidFill>
                  <a:srgbClr val="FF0000"/>
                </a:solidFill>
              </a:rPr>
              <a:t>10. </a:t>
            </a:r>
            <a:r>
              <a:rPr lang="en-US" sz="3100" dirty="0" smtClean="0"/>
              <a:t>We save natural resources </a:t>
            </a:r>
            <a:br>
              <a:rPr lang="en-US" sz="3100" dirty="0" smtClean="0"/>
            </a:br>
            <a:r>
              <a:rPr lang="en-US" sz="3100" dirty="0" smtClean="0">
                <a:solidFill>
                  <a:srgbClr val="FF0000"/>
                </a:solidFill>
              </a:rPr>
              <a:t>11. </a:t>
            </a:r>
            <a:r>
              <a:rPr lang="en-US" sz="3100" dirty="0" smtClean="0"/>
              <a:t>We contribute to green growth by creating new jobs</a:t>
            </a:r>
            <a:br>
              <a:rPr lang="en-US" sz="3100" dirty="0" smtClean="0"/>
            </a:br>
            <a:r>
              <a:rPr lang="en-US" sz="3100" dirty="0" smtClean="0">
                <a:solidFill>
                  <a:srgbClr val="FF0000"/>
                </a:solidFill>
              </a:rPr>
              <a:t>12. </a:t>
            </a:r>
            <a:r>
              <a:rPr lang="en-US" sz="3100" dirty="0" smtClean="0"/>
              <a:t>We actively participate in the global effort made for reversal of climate change</a:t>
            </a:r>
            <a:br>
              <a:rPr lang="en-US" sz="31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800" dirty="0" smtClean="0"/>
              <a:t/>
            </a:r>
            <a:br>
              <a:rPr lang="en-US" sz="2800" dirty="0" smtClean="0"/>
            </a:br>
            <a:endParaRPr lang="en-US" sz="3100"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13314" name="Picture 2"/>
          <p:cNvPicPr>
            <a:picLocks noGrp="1" noChangeAspect="1" noChangeArrowheads="1"/>
          </p:cNvPicPr>
          <p:nvPr>
            <p:ph idx="1"/>
          </p:nvPr>
        </p:nvPicPr>
        <p:blipFill>
          <a:blip r:embed="rId2" cstate="print"/>
          <a:srcRect/>
          <a:stretch>
            <a:fillRect/>
          </a:stretch>
        </p:blipFill>
        <p:spPr bwMode="auto">
          <a:xfrm>
            <a:off x="6503824" y="5572140"/>
            <a:ext cx="2640176" cy="10715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t>
            </a:r>
            <a:r>
              <a:rPr lang="el-GR" dirty="0" smtClean="0"/>
              <a:t/>
            </a:r>
            <a:br>
              <a:rPr lang="el-GR" dirty="0" smtClean="0"/>
            </a:br>
            <a:r>
              <a:rPr lang="el-GR" dirty="0" smtClean="0"/>
              <a:t/>
            </a:r>
            <a:br>
              <a:rPr lang="el-GR" dirty="0" smtClean="0"/>
            </a:br>
            <a:r>
              <a:rPr lang="en-US" b="1" dirty="0" smtClean="0">
                <a:latin typeface="Arial" pitchFamily="34" charset="0"/>
                <a:cs typeface="Arial" pitchFamily="34" charset="0"/>
              </a:rPr>
              <a:t>COLLECTION PROCEDURE </a:t>
            </a:r>
            <a:r>
              <a:rPr lang="en-US" dirty="0" smtClean="0"/>
              <a:t/>
            </a:r>
            <a:br>
              <a:rPr lang="en-US" dirty="0" smtClean="0"/>
            </a:br>
            <a:r>
              <a:rPr lang="en-US" dirty="0" smtClean="0"/>
              <a:t/>
            </a:r>
            <a:br>
              <a:rPr lang="en-US" dirty="0" smtClean="0"/>
            </a:br>
            <a:r>
              <a:rPr lang="en-US" sz="3100" dirty="0" smtClean="0"/>
              <a:t> </a:t>
            </a:r>
            <a:r>
              <a:rPr lang="en-US" sz="2800" dirty="0" smtClean="0"/>
              <a:t>We collect the oil in plastic bottles and empty them in special recycling bins</a:t>
            </a:r>
            <a:br>
              <a:rPr lang="en-US" sz="2800" dirty="0" smtClean="0"/>
            </a:br>
            <a:endParaRPr lang="en-US" sz="3100"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34818" name="Picture 2"/>
          <p:cNvPicPr>
            <a:picLocks noGrp="1" noChangeAspect="1" noChangeArrowheads="1"/>
          </p:cNvPicPr>
          <p:nvPr>
            <p:ph idx="1"/>
          </p:nvPr>
        </p:nvPicPr>
        <p:blipFill>
          <a:blip r:embed="rId2" cstate="print"/>
          <a:srcRect/>
          <a:stretch>
            <a:fillRect/>
          </a:stretch>
        </p:blipFill>
        <p:spPr bwMode="auto">
          <a:xfrm>
            <a:off x="1285852" y="3643314"/>
            <a:ext cx="2631017" cy="1973263"/>
          </a:xfrm>
          <a:prstGeom prst="rect">
            <a:avLst/>
          </a:prstGeom>
          <a:noFill/>
          <a:ln w="9525">
            <a:noFill/>
            <a:miter lim="800000"/>
            <a:headEnd/>
            <a:tailEnd/>
          </a:ln>
          <a:effectLst/>
        </p:spPr>
      </p:pic>
      <p:pic>
        <p:nvPicPr>
          <p:cNvPr id="6" name="Εικόνα 11"/>
          <p:cNvPicPr>
            <a:picLocks noChangeAspect="1"/>
          </p:cNvPicPr>
          <p:nvPr/>
        </p:nvPicPr>
        <p:blipFill>
          <a:blip r:embed="rId3" cstate="print"/>
          <a:srcRect/>
          <a:stretch>
            <a:fillRect/>
          </a:stretch>
        </p:blipFill>
        <p:spPr bwMode="auto">
          <a:xfrm>
            <a:off x="5072066" y="3643314"/>
            <a:ext cx="2428892" cy="192882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l"/>
            <a:r>
              <a:rPr lang="en-US" dirty="0" smtClean="0"/>
              <a:t/>
            </a:r>
            <a:br>
              <a:rPr lang="en-US" dirty="0" smtClean="0"/>
            </a:br>
            <a:r>
              <a:rPr lang="en-US" dirty="0" smtClean="0"/>
              <a:t/>
            </a:r>
            <a:br>
              <a:rPr lang="en-US" dirty="0" smtClean="0"/>
            </a:br>
            <a:r>
              <a:rPr lang="en-US" dirty="0" smtClean="0"/>
              <a:t> </a:t>
            </a:r>
            <a:r>
              <a:rPr lang="el-GR" dirty="0" smtClean="0"/>
              <a:t/>
            </a:r>
            <a:br>
              <a:rPr lang="el-GR" dirty="0" smtClean="0"/>
            </a:br>
            <a:r>
              <a:rPr lang="el-GR" dirty="0" smtClean="0"/>
              <a:t/>
            </a:r>
            <a:br>
              <a:rPr lang="el-GR" dirty="0" smtClean="0"/>
            </a:br>
            <a:r>
              <a:rPr lang="en-US" dirty="0" smtClean="0"/>
              <a:t/>
            </a:r>
            <a:br>
              <a:rPr lang="en-US" dirty="0" smtClean="0"/>
            </a:br>
            <a:r>
              <a:rPr lang="es-ES" dirty="0" smtClean="0">
                <a:latin typeface="Arial" pitchFamily="34" charset="0"/>
                <a:cs typeface="Arial" pitchFamily="34" charset="0"/>
              </a:rPr>
              <a:t>Households’ UCO Smart </a:t>
            </a:r>
            <a:r>
              <a:rPr lang="en-US" dirty="0" smtClean="0">
                <a:latin typeface="Arial" pitchFamily="34" charset="0"/>
                <a:cs typeface="Arial" pitchFamily="34" charset="0"/>
              </a:rPr>
              <a:t>Collection in </a:t>
            </a:r>
            <a:r>
              <a:rPr lang="en-US" dirty="0" err="1" smtClean="0">
                <a:latin typeface="Arial" pitchFamily="34" charset="0"/>
                <a:cs typeface="Arial" pitchFamily="34" charset="0"/>
              </a:rPr>
              <a:t>Rethymno</a:t>
            </a:r>
            <a:r>
              <a:rPr lang="es-ES" dirty="0" smtClean="0"/>
              <a:t/>
            </a:r>
            <a:br>
              <a:rPr lang="es-ES" dirty="0" smtClean="0"/>
            </a:br>
            <a:r>
              <a:rPr lang="en-US" sz="3100" kern="0" dirty="0" smtClean="0">
                <a:latin typeface="Arial" pitchFamily="34" charset="0"/>
                <a:cs typeface="Arial" pitchFamily="34" charset="0"/>
              </a:rPr>
              <a:t>increase </a:t>
            </a:r>
            <a:r>
              <a:rPr lang="en-US" sz="3100" u="sng" kern="0" dirty="0" smtClean="0">
                <a:solidFill>
                  <a:schemeClr val="accent3">
                    <a:lumMod val="50000"/>
                  </a:schemeClr>
                </a:solidFill>
                <a:latin typeface="Arial" pitchFamily="34" charset="0"/>
                <a:cs typeface="Arial" pitchFamily="34" charset="0"/>
              </a:rPr>
              <a:t>UCO recycling rate </a:t>
            </a:r>
            <a:r>
              <a:rPr lang="en-US" sz="3100" kern="0" dirty="0" smtClean="0">
                <a:latin typeface="Arial" pitchFamily="34" charset="0"/>
                <a:cs typeface="Arial" pitchFamily="34" charset="0"/>
              </a:rPr>
              <a:t>&amp; </a:t>
            </a:r>
            <a:r>
              <a:rPr lang="en-US" sz="3100" u="sng" kern="0" dirty="0" smtClean="0">
                <a:solidFill>
                  <a:schemeClr val="accent3">
                    <a:lumMod val="50000"/>
                  </a:schemeClr>
                </a:solidFill>
                <a:latin typeface="Arial" pitchFamily="34" charset="0"/>
                <a:cs typeface="Arial" pitchFamily="34" charset="0"/>
              </a:rPr>
              <a:t>enhance safe disposal </a:t>
            </a:r>
            <a:r>
              <a:rPr lang="en-US" sz="3100" kern="0" dirty="0" smtClean="0">
                <a:latin typeface="Arial" pitchFamily="34" charset="0"/>
                <a:cs typeface="Arial" pitchFamily="34" charset="0"/>
              </a:rPr>
              <a:t>by expanding &amp; </a:t>
            </a:r>
            <a:r>
              <a:rPr lang="en-US" sz="3100" kern="0" dirty="0" err="1" smtClean="0">
                <a:latin typeface="Arial" pitchFamily="34" charset="0"/>
                <a:cs typeface="Arial" pitchFamily="34" charset="0"/>
              </a:rPr>
              <a:t>optimising</a:t>
            </a:r>
            <a:r>
              <a:rPr lang="en-US" sz="3100" kern="0" dirty="0" smtClean="0">
                <a:latin typeface="Arial" pitchFamily="34" charset="0"/>
                <a:cs typeface="Arial" pitchFamily="34" charset="0"/>
              </a:rPr>
              <a:t> the collection network with smart sensors and web-based monitoring </a:t>
            </a:r>
            <a:r>
              <a:rPr lang="en-US" dirty="0" smtClean="0"/>
              <a:t/>
            </a:r>
            <a:br>
              <a:rPr lang="en-US" dirty="0" smtClean="0"/>
            </a:br>
            <a:r>
              <a:rPr lang="en-US" sz="3100" dirty="0" smtClean="0"/>
              <a:t> </a:t>
            </a:r>
            <a:r>
              <a:rPr lang="en-US" sz="2800" dirty="0" smtClean="0"/>
              <a:t/>
            </a:r>
            <a:br>
              <a:rPr lang="en-US" sz="2800" dirty="0" smtClean="0"/>
            </a:br>
            <a:endParaRPr lang="en-US" sz="3100"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7" name="Picture 2" descr="http://minoa.info/myimages/img/cities/rethymnon/Panoramas/RethymnonPanoraama1.jpg">
            <a:extLst>
              <a:ext uri="{FF2B5EF4-FFF2-40B4-BE49-F238E27FC236}"/>
            </a:extLst>
          </p:cNvPr>
          <p:cNvPicPr>
            <a:picLocks noGrp="1" noChangeAspect="1" noChangeArrowheads="1"/>
          </p:cNvPicPr>
          <p:nvPr>
            <p:ph idx="1"/>
          </p:nvPr>
        </p:nvPicPr>
        <p:blipFill>
          <a:blip r:embed="rId2" cstate="print"/>
          <a:srcRect/>
          <a:stretch>
            <a:fillRect/>
          </a:stretch>
        </p:blipFill>
        <p:spPr bwMode="auto">
          <a:xfrm>
            <a:off x="457200" y="3714753"/>
            <a:ext cx="8229600" cy="257176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2910"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t>Implementation - </a:t>
            </a:r>
            <a:r>
              <a:rPr lang="en-US" b="1" dirty="0" smtClean="0">
                <a:solidFill>
                  <a:schemeClr val="accent6">
                    <a:lumMod val="75000"/>
                  </a:schemeClr>
                </a:solidFill>
              </a:rPr>
              <a:t>The project team</a:t>
            </a:r>
            <a:r>
              <a:rPr lang="en-US" sz="2700" b="1" dirty="0" smtClean="0">
                <a:solidFill>
                  <a:schemeClr val="accent6">
                    <a:lumMod val="75000"/>
                  </a:schemeClr>
                </a:solidFill>
              </a:rPr>
              <a:t/>
            </a:r>
            <a:br>
              <a:rPr lang="en-US" sz="2700" b="1" dirty="0" smtClean="0">
                <a:solidFill>
                  <a:schemeClr val="accent6">
                    <a:lumMod val="75000"/>
                  </a:schemeClr>
                </a:solidFill>
              </a:rPr>
            </a:br>
            <a:r>
              <a:rPr lang="en-US" sz="2700" i="1" kern="0" dirty="0" smtClean="0">
                <a:solidFill>
                  <a:schemeClr val="accent2">
                    <a:lumMod val="75000"/>
                  </a:schemeClr>
                </a:solidFill>
                <a:latin typeface="Arial" pitchFamily="34" charset="0"/>
                <a:cs typeface="Arial" pitchFamily="34" charset="0"/>
              </a:rPr>
              <a:t>(Demonstration project in the frame of </a:t>
            </a:r>
            <a:r>
              <a:rPr lang="en-US" sz="2700" i="1" kern="0" dirty="0" err="1" smtClean="0">
                <a:solidFill>
                  <a:schemeClr val="accent2">
                    <a:lumMod val="75000"/>
                  </a:schemeClr>
                </a:solidFill>
                <a:latin typeface="Arial" pitchFamily="34" charset="0"/>
                <a:cs typeface="Arial" pitchFamily="34" charset="0"/>
              </a:rPr>
              <a:t>Interreg</a:t>
            </a:r>
            <a:r>
              <a:rPr lang="en-US" sz="2700" i="1" kern="0" dirty="0" smtClean="0">
                <a:solidFill>
                  <a:schemeClr val="accent2">
                    <a:lumMod val="75000"/>
                  </a:schemeClr>
                </a:solidFill>
                <a:latin typeface="Arial" pitchFamily="34" charset="0"/>
                <a:cs typeface="Arial" pitchFamily="34" charset="0"/>
              </a:rPr>
              <a:t> </a:t>
            </a:r>
            <a:br>
              <a:rPr lang="en-US" sz="2700" i="1" kern="0" dirty="0" smtClean="0">
                <a:solidFill>
                  <a:schemeClr val="accent2">
                    <a:lumMod val="75000"/>
                  </a:schemeClr>
                </a:solidFill>
                <a:latin typeface="Arial" pitchFamily="34" charset="0"/>
                <a:cs typeface="Arial" pitchFamily="34" charset="0"/>
              </a:rPr>
            </a:br>
            <a:r>
              <a:rPr lang="en-US" sz="2700" i="1" kern="0" dirty="0" smtClean="0">
                <a:solidFill>
                  <a:schemeClr val="accent2">
                    <a:lumMod val="75000"/>
                  </a:schemeClr>
                </a:solidFill>
                <a:latin typeface="Arial" pitchFamily="34" charset="0"/>
                <a:cs typeface="Arial" pitchFamily="34" charset="0"/>
              </a:rPr>
              <a:t>MED COMPOSE)</a:t>
            </a:r>
            <a:r>
              <a:rPr lang="en-US" i="1" kern="0" dirty="0" smtClean="0">
                <a:solidFill>
                  <a:schemeClr val="accent2">
                    <a:lumMod val="75000"/>
                  </a:schemeClr>
                </a:solidFill>
                <a:latin typeface="Arial" pitchFamily="34" charset="0"/>
                <a:cs typeface="Arial" pitchFamily="34" charset="0"/>
              </a:rPr>
              <a:t/>
            </a:r>
            <a:br>
              <a:rPr lang="en-US" i="1" kern="0" dirty="0" smtClean="0">
                <a:solidFill>
                  <a:schemeClr val="accent2">
                    <a:lumMod val="75000"/>
                  </a:schemeClr>
                </a:solidFill>
                <a:latin typeface="Arial" pitchFamily="34" charset="0"/>
                <a:cs typeface="Arial" pitchFamily="34" charset="0"/>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pic>
        <p:nvPicPr>
          <p:cNvPr id="4" name="Picture 8"/>
          <p:cNvPicPr>
            <a:picLocks noChangeAspect="1"/>
          </p:cNvPicPr>
          <p:nvPr/>
        </p:nvPicPr>
        <p:blipFill>
          <a:blip r:embed="rId3" cstate="print"/>
          <a:srcRect/>
          <a:stretch>
            <a:fillRect/>
          </a:stretch>
        </p:blipFill>
        <p:spPr bwMode="auto">
          <a:xfrm>
            <a:off x="285720" y="1571612"/>
            <a:ext cx="3316288" cy="920750"/>
          </a:xfrm>
          <a:prstGeom prst="rect">
            <a:avLst/>
          </a:prstGeom>
          <a:noFill/>
          <a:ln w="9525">
            <a:solidFill>
              <a:schemeClr val="accent1"/>
            </a:solidFill>
            <a:miter lim="800000"/>
            <a:headEnd/>
            <a:tailEnd/>
          </a:ln>
        </p:spPr>
      </p:pic>
      <p:grpSp>
        <p:nvGrpSpPr>
          <p:cNvPr id="8" name="Group 2"/>
          <p:cNvGrpSpPr>
            <a:grpSpLocks/>
          </p:cNvGrpSpPr>
          <p:nvPr/>
        </p:nvGrpSpPr>
        <p:grpSpPr bwMode="auto">
          <a:xfrm>
            <a:off x="285720" y="2571744"/>
            <a:ext cx="3311525" cy="1000132"/>
            <a:chOff x="4962" y="13271"/>
            <a:chExt cx="2273687" cy="789810"/>
          </a:xfrm>
        </p:grpSpPr>
        <p:sp>
          <p:nvSpPr>
            <p:cNvPr id="9" name="Rectangle 6"/>
            <p:cNvSpPr/>
            <p:nvPr/>
          </p:nvSpPr>
          <p:spPr>
            <a:xfrm>
              <a:off x="4962" y="13271"/>
              <a:ext cx="2273687" cy="78981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7"/>
            <p:cNvSpPr/>
            <p:nvPr/>
          </p:nvSpPr>
          <p:spPr>
            <a:xfrm>
              <a:off x="4962" y="13271"/>
              <a:ext cx="2273687" cy="789810"/>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lIns="113792" tIns="65024" rIns="113792" bIns="65024" spcCol="1270" anchor="ctr"/>
            <a:lstStyle/>
            <a:p>
              <a:pPr algn="ctr" defTabSz="711200" fontAlgn="auto">
                <a:lnSpc>
                  <a:spcPct val="90000"/>
                </a:lnSpc>
                <a:spcAft>
                  <a:spcPct val="35000"/>
                </a:spcAft>
                <a:buClr>
                  <a:srgbClr val="000000"/>
                </a:buClr>
                <a:buFont typeface="Arial"/>
                <a:buNone/>
                <a:defRPr/>
              </a:pPr>
              <a:r>
                <a:rPr lang="en-US" sz="1500" b="1" dirty="0" err="1">
                  <a:solidFill>
                    <a:schemeClr val="tx1"/>
                  </a:solidFill>
                  <a:sym typeface="Arial"/>
                </a:rPr>
                <a:t>RESeL</a:t>
              </a:r>
              <a:r>
                <a:rPr lang="en-US" sz="1500" b="1" dirty="0">
                  <a:solidFill>
                    <a:schemeClr val="tx1"/>
                  </a:solidFill>
                  <a:sym typeface="Arial"/>
                </a:rPr>
                <a:t> - TUC</a:t>
              </a:r>
            </a:p>
            <a:p>
              <a:pPr algn="ctr" defTabSz="711200" fontAlgn="auto">
                <a:lnSpc>
                  <a:spcPct val="90000"/>
                </a:lnSpc>
                <a:spcAft>
                  <a:spcPct val="35000"/>
                </a:spcAft>
                <a:buClr>
                  <a:srgbClr val="000000"/>
                </a:buClr>
                <a:buFont typeface="Arial"/>
                <a:buNone/>
                <a:defRPr/>
              </a:pPr>
              <a:r>
                <a:rPr lang="en-US" sz="1500" i="1" dirty="0">
                  <a:solidFill>
                    <a:schemeClr val="accent3">
                      <a:lumMod val="50000"/>
                    </a:schemeClr>
                  </a:solidFill>
                  <a:sym typeface="Arial"/>
                </a:rPr>
                <a:t>Project Initiator-Leader</a:t>
              </a:r>
              <a:endParaRPr lang="el-GR" sz="1500" i="1" dirty="0">
                <a:solidFill>
                  <a:schemeClr val="accent3">
                    <a:lumMod val="50000"/>
                  </a:schemeClr>
                </a:solidFill>
                <a:sym typeface="Arial"/>
              </a:endParaRPr>
            </a:p>
          </p:txBody>
        </p:sp>
      </p:grpSp>
      <p:pic>
        <p:nvPicPr>
          <p:cNvPr id="11" name="Picture 3" descr="C:\Users\aris\Desktop\κατάλογος.jpg"/>
          <p:cNvPicPr>
            <a:picLocks noChangeAspect="1" noChangeArrowheads="1"/>
          </p:cNvPicPr>
          <p:nvPr/>
        </p:nvPicPr>
        <p:blipFill>
          <a:blip r:embed="rId4" cstate="print"/>
          <a:srcRect/>
          <a:stretch>
            <a:fillRect/>
          </a:stretch>
        </p:blipFill>
        <p:spPr bwMode="auto">
          <a:xfrm>
            <a:off x="285720" y="3571876"/>
            <a:ext cx="1000125" cy="989012"/>
          </a:xfrm>
          <a:prstGeom prst="rect">
            <a:avLst/>
          </a:prstGeom>
          <a:noFill/>
          <a:ln w="9525">
            <a:noFill/>
            <a:miter lim="800000"/>
            <a:headEnd/>
            <a:tailEnd/>
          </a:ln>
        </p:spPr>
      </p:pic>
      <p:grpSp>
        <p:nvGrpSpPr>
          <p:cNvPr id="17" name="Group 9"/>
          <p:cNvGrpSpPr>
            <a:grpSpLocks/>
          </p:cNvGrpSpPr>
          <p:nvPr/>
        </p:nvGrpSpPr>
        <p:grpSpPr bwMode="auto">
          <a:xfrm>
            <a:off x="1285852" y="3571876"/>
            <a:ext cx="2311400" cy="785818"/>
            <a:chOff x="-1352176" y="2695909"/>
            <a:chExt cx="2685836" cy="1772512"/>
          </a:xfrm>
        </p:grpSpPr>
        <p:sp>
          <p:nvSpPr>
            <p:cNvPr id="18" name="Rectangle 13"/>
            <p:cNvSpPr/>
            <p:nvPr/>
          </p:nvSpPr>
          <p:spPr>
            <a:xfrm>
              <a:off x="-1352176" y="2695909"/>
              <a:ext cx="2685836" cy="1772512"/>
            </a:xfrm>
            <a:prstGeom prst="rect">
              <a:avLst/>
            </a:prstGeom>
            <a:ln>
              <a:solidFill>
                <a:srgbClr val="FFC00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4"/>
            <p:cNvSpPr/>
            <p:nvPr/>
          </p:nvSpPr>
          <p:spPr>
            <a:xfrm>
              <a:off x="-1352176" y="2695909"/>
              <a:ext cx="2682147" cy="1772512"/>
            </a:xfrm>
            <a:prstGeom prst="rect">
              <a:avLst/>
            </a:prstGeom>
            <a:solidFill>
              <a:schemeClr val="bg1"/>
            </a:solidFill>
            <a:ln>
              <a:solidFill>
                <a:srgbClr val="FFC000"/>
              </a:solidFill>
            </a:ln>
          </p:spPr>
          <p:style>
            <a:lnRef idx="0">
              <a:scrgbClr r="0" g="0" b="0"/>
            </a:lnRef>
            <a:fillRef idx="0">
              <a:scrgbClr r="0" g="0" b="0"/>
            </a:fillRef>
            <a:effectRef idx="0">
              <a:scrgbClr r="0" g="0" b="0"/>
            </a:effectRef>
            <a:fontRef idx="minor">
              <a:schemeClr val="lt1"/>
            </a:fontRef>
          </p:style>
          <p:txBody>
            <a:bodyPr lIns="106680" tIns="60960" rIns="106680" bIns="60960" spcCol="1270" anchor="ctr"/>
            <a:lstStyle/>
            <a:p>
              <a:pPr algn="ctr" defTabSz="666750" fontAlgn="auto">
                <a:lnSpc>
                  <a:spcPct val="90000"/>
                </a:lnSpc>
                <a:spcAft>
                  <a:spcPct val="35000"/>
                </a:spcAft>
                <a:buClr>
                  <a:srgbClr val="000000"/>
                </a:buClr>
                <a:buFont typeface="Arial"/>
                <a:buNone/>
                <a:defRPr/>
              </a:pPr>
              <a:r>
                <a:rPr lang="en-US" sz="1500" b="1" dirty="0">
                  <a:solidFill>
                    <a:schemeClr val="bg2">
                      <a:lumMod val="50000"/>
                    </a:schemeClr>
                  </a:solidFill>
                  <a:sym typeface="Arial"/>
                </a:rPr>
                <a:t>Rethymno Municipality </a:t>
              </a:r>
            </a:p>
            <a:p>
              <a:pPr algn="ctr" defTabSz="666750" fontAlgn="auto">
                <a:lnSpc>
                  <a:spcPct val="90000"/>
                </a:lnSpc>
                <a:spcAft>
                  <a:spcPct val="35000"/>
                </a:spcAft>
                <a:buClr>
                  <a:srgbClr val="000000"/>
                </a:buClr>
                <a:buFont typeface="Arial"/>
                <a:buNone/>
                <a:defRPr/>
              </a:pPr>
              <a:r>
                <a:rPr lang="en-US" i="1" dirty="0">
                  <a:solidFill>
                    <a:schemeClr val="accent3">
                      <a:lumMod val="50000"/>
                    </a:schemeClr>
                  </a:solidFill>
                  <a:sym typeface="Arial"/>
                </a:rPr>
                <a:t>Associate partner</a:t>
              </a:r>
              <a:endParaRPr lang="el-GR" i="1" dirty="0">
                <a:solidFill>
                  <a:schemeClr val="accent3">
                    <a:lumMod val="50000"/>
                  </a:schemeClr>
                </a:solidFill>
                <a:sym typeface="Arial"/>
              </a:endParaRPr>
            </a:p>
          </p:txBody>
        </p:sp>
      </p:grpSp>
      <p:grpSp>
        <p:nvGrpSpPr>
          <p:cNvPr id="20" name="Group 16"/>
          <p:cNvGrpSpPr>
            <a:grpSpLocks/>
          </p:cNvGrpSpPr>
          <p:nvPr/>
        </p:nvGrpSpPr>
        <p:grpSpPr bwMode="auto">
          <a:xfrm>
            <a:off x="285720" y="4643446"/>
            <a:ext cx="3308350" cy="790575"/>
            <a:chOff x="1422055" y="3780420"/>
            <a:chExt cx="3309138" cy="789810"/>
          </a:xfrm>
        </p:grpSpPr>
        <p:sp>
          <p:nvSpPr>
            <p:cNvPr id="21" name="Rectangle 20"/>
            <p:cNvSpPr/>
            <p:nvPr/>
          </p:nvSpPr>
          <p:spPr>
            <a:xfrm>
              <a:off x="1422055" y="3780420"/>
              <a:ext cx="3309138" cy="78981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p:cNvSpPr/>
            <p:nvPr/>
          </p:nvSpPr>
          <p:spPr>
            <a:xfrm>
              <a:off x="1422055" y="3780420"/>
              <a:ext cx="3142411" cy="789810"/>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r>
                <a:rPr lang="en-US" sz="1800" b="1" dirty="0">
                  <a:solidFill>
                    <a:schemeClr val="bg1"/>
                  </a:solidFill>
                  <a:sym typeface="Arial"/>
                </a:rPr>
                <a:t>Local Action Group</a:t>
              </a:r>
              <a:endParaRPr lang="el-GR" sz="1800" b="1" dirty="0">
                <a:solidFill>
                  <a:schemeClr val="bg1"/>
                </a:solidFill>
                <a:sym typeface="Arial"/>
              </a:endParaRPr>
            </a:p>
          </p:txBody>
        </p:sp>
      </p:grpSp>
      <p:sp>
        <p:nvSpPr>
          <p:cNvPr id="23" name="Rectangle 26"/>
          <p:cNvSpPr/>
          <p:nvPr/>
        </p:nvSpPr>
        <p:spPr bwMode="auto">
          <a:xfrm>
            <a:off x="285720" y="5500702"/>
            <a:ext cx="3316288" cy="71438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800100" fontAlgn="auto">
              <a:lnSpc>
                <a:spcPct val="90000"/>
              </a:lnSpc>
              <a:spcAft>
                <a:spcPct val="35000"/>
              </a:spcAft>
              <a:buClr>
                <a:srgbClr val="000000"/>
              </a:buClr>
              <a:buFont typeface="Arial"/>
              <a:buNone/>
              <a:defRPr/>
            </a:pPr>
            <a:r>
              <a:rPr lang="en-US" b="1" dirty="0" smtClean="0">
                <a:solidFill>
                  <a:schemeClr val="bg1"/>
                </a:solidFill>
                <a:sym typeface="Arial"/>
              </a:rPr>
              <a:t>Private actors</a:t>
            </a:r>
            <a:endParaRPr lang="el-GR" b="1" dirty="0">
              <a:solidFill>
                <a:schemeClr val="bg1"/>
              </a:solidFill>
              <a:sym typeface="Arial"/>
            </a:endParaRPr>
          </a:p>
        </p:txBody>
      </p:sp>
      <p:grpSp>
        <p:nvGrpSpPr>
          <p:cNvPr id="24" name="Group 3"/>
          <p:cNvGrpSpPr>
            <a:grpSpLocks/>
          </p:cNvGrpSpPr>
          <p:nvPr/>
        </p:nvGrpSpPr>
        <p:grpSpPr bwMode="auto">
          <a:xfrm>
            <a:off x="3606800" y="1571612"/>
            <a:ext cx="5537200" cy="1881188"/>
            <a:chOff x="1457" y="-140044"/>
            <a:chExt cx="4710075" cy="12417747"/>
          </a:xfrm>
        </p:grpSpPr>
        <p:sp>
          <p:nvSpPr>
            <p:cNvPr id="25" name="Rectangle 4"/>
            <p:cNvSpPr/>
            <p:nvPr/>
          </p:nvSpPr>
          <p:spPr>
            <a:xfrm>
              <a:off x="1457" y="803082"/>
              <a:ext cx="2280768" cy="4726081"/>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6" name="Rectangle 5"/>
            <p:cNvSpPr/>
            <p:nvPr/>
          </p:nvSpPr>
          <p:spPr>
            <a:xfrm>
              <a:off x="1457" y="-140044"/>
              <a:ext cx="4710075" cy="12417747"/>
            </a:xfrm>
            <a:prstGeom prst="rect">
              <a:avLst/>
            </a:prstGeom>
            <a:solidFill>
              <a:schemeClr val="bg1"/>
            </a:solidFill>
            <a:ln>
              <a:solidFill>
                <a:schemeClr val="accent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85344" tIns="85344" rIns="113792" bIns="128016" spcCol="1270"/>
            <a:lstStyle/>
            <a:p>
              <a:pPr marL="182880" lvl="1" indent="-182880" defTabSz="711200" fontAlgn="auto">
                <a:spcAft>
                  <a:spcPts val="128"/>
                </a:spcAft>
                <a:buClr>
                  <a:schemeClr val="accent3">
                    <a:lumMod val="50000"/>
                  </a:schemeClr>
                </a:buClr>
                <a:buFont typeface="Wingdings" panose="05000000000000000000" pitchFamily="2" charset="2"/>
                <a:buChar char="§"/>
                <a:defRPr/>
              </a:pPr>
              <a:r>
                <a:rPr lang="en-US" sz="1600" dirty="0">
                  <a:sym typeface="Arial"/>
                </a:rPr>
                <a:t>Assess EU experience and available solutions</a:t>
              </a:r>
              <a:endParaRPr lang="el-GR" sz="1600" dirty="0">
                <a:sym typeface="Arial"/>
              </a:endParaRPr>
            </a:p>
            <a:p>
              <a:pPr marL="182880" lvl="1" indent="-182880" defTabSz="711200" fontAlgn="auto">
                <a:spcAft>
                  <a:spcPts val="128"/>
                </a:spcAft>
                <a:buClr>
                  <a:schemeClr val="accent3">
                    <a:lumMod val="50000"/>
                  </a:schemeClr>
                </a:buClr>
                <a:buFont typeface="Arial" panose="020B0604020202020204" pitchFamily="34" charset="0"/>
                <a:buChar char="•"/>
                <a:defRPr/>
              </a:pPr>
              <a:r>
                <a:rPr lang="en-US" sz="1600" dirty="0">
                  <a:sym typeface="Arial"/>
                </a:rPr>
                <a:t>Design/develop the smart collection scheme </a:t>
              </a:r>
            </a:p>
            <a:p>
              <a:pPr marL="182880" lvl="1" indent="-182880" defTabSz="711200" fontAlgn="auto">
                <a:spcAft>
                  <a:spcPts val="128"/>
                </a:spcAft>
                <a:buClr>
                  <a:schemeClr val="accent3">
                    <a:lumMod val="50000"/>
                  </a:schemeClr>
                </a:buClr>
                <a:buFont typeface="Arial" panose="020B0604020202020204" pitchFamily="34" charset="0"/>
                <a:buChar char="•"/>
                <a:defRPr/>
              </a:pPr>
              <a:r>
                <a:rPr lang="en-US" sz="1600" dirty="0">
                  <a:sym typeface="Arial"/>
                </a:rPr>
                <a:t>Procurement of equipment; web platform functionalities</a:t>
              </a:r>
            </a:p>
            <a:p>
              <a:pPr marL="182880" lvl="1" indent="-182880" defTabSz="711200" fontAlgn="auto">
                <a:spcAft>
                  <a:spcPts val="128"/>
                </a:spcAft>
                <a:buClr>
                  <a:schemeClr val="accent3">
                    <a:lumMod val="50000"/>
                  </a:schemeClr>
                </a:buClr>
                <a:buFont typeface="Arial" panose="020B0604020202020204" pitchFamily="34" charset="0"/>
                <a:buChar char="•"/>
                <a:defRPr/>
              </a:pPr>
              <a:r>
                <a:rPr lang="en-US" sz="1600" dirty="0">
                  <a:sym typeface="Arial"/>
                </a:rPr>
                <a:t>UCO collection bins labeling</a:t>
              </a:r>
            </a:p>
            <a:p>
              <a:pPr marL="182880" lvl="1" indent="-182880" defTabSz="711200" fontAlgn="auto">
                <a:spcAft>
                  <a:spcPts val="128"/>
                </a:spcAft>
                <a:buClr>
                  <a:schemeClr val="accent3">
                    <a:lumMod val="50000"/>
                  </a:schemeClr>
                </a:buClr>
                <a:buFont typeface="Arial" panose="020B0604020202020204" pitchFamily="34" charset="0"/>
                <a:buChar char="•"/>
                <a:defRPr/>
              </a:pPr>
              <a:r>
                <a:rPr lang="en-US" sz="1600" dirty="0">
                  <a:sym typeface="Arial"/>
                </a:rPr>
                <a:t>Monitor and testing the smart network operation </a:t>
              </a:r>
            </a:p>
            <a:p>
              <a:pPr marL="182880" lvl="1" indent="-182880" defTabSz="711200" fontAlgn="auto">
                <a:spcAft>
                  <a:spcPts val="128"/>
                </a:spcAft>
                <a:buClr>
                  <a:schemeClr val="accent3">
                    <a:lumMod val="50000"/>
                  </a:schemeClr>
                </a:buClr>
                <a:buFont typeface="Arial" panose="020B0604020202020204" pitchFamily="34" charset="0"/>
                <a:buChar char="•"/>
                <a:defRPr/>
              </a:pPr>
              <a:r>
                <a:rPr lang="en-US" sz="1600" dirty="0">
                  <a:sym typeface="Arial"/>
                </a:rPr>
                <a:t>Communication and educational activities</a:t>
              </a:r>
              <a:endParaRPr lang="el-GR" sz="1600" dirty="0">
                <a:sym typeface="Arial"/>
              </a:endParaRPr>
            </a:p>
            <a:p>
              <a:pPr marL="182880" lvl="1" indent="-182880" defTabSz="711200" fontAlgn="auto">
                <a:spcAft>
                  <a:spcPts val="128"/>
                </a:spcAft>
                <a:buClr>
                  <a:schemeClr val="accent3">
                    <a:lumMod val="50000"/>
                  </a:schemeClr>
                </a:buClr>
                <a:buFont typeface="Arial" panose="020B0604020202020204" pitchFamily="34" charset="0"/>
                <a:buChar char="•"/>
                <a:defRPr/>
              </a:pPr>
              <a:r>
                <a:rPr lang="en-US" sz="1600" dirty="0">
                  <a:sym typeface="Arial"/>
                </a:rPr>
                <a:t>Test the UCO transformation to biodiesel; quality control</a:t>
              </a:r>
              <a:endParaRPr lang="el-GR" sz="1600" dirty="0">
                <a:sym typeface="Arial"/>
              </a:endParaRPr>
            </a:p>
            <a:p>
              <a:pPr marL="285750" lvl="1" indent="-285750" defTabSz="711200" fontAlgn="auto">
                <a:spcAft>
                  <a:spcPct val="15000"/>
                </a:spcAft>
                <a:buClr>
                  <a:schemeClr val="accent3">
                    <a:lumMod val="50000"/>
                  </a:schemeClr>
                </a:buClr>
                <a:buFont typeface="Arial" panose="020B0604020202020204" pitchFamily="34" charset="0"/>
                <a:buChar char="•"/>
                <a:defRPr/>
              </a:pPr>
              <a:endParaRPr lang="en-US" sz="1600" dirty="0">
                <a:sym typeface="Arial"/>
              </a:endParaRPr>
            </a:p>
          </p:txBody>
        </p:sp>
      </p:grpSp>
      <p:sp>
        <p:nvSpPr>
          <p:cNvPr id="27" name="Rectangle 12"/>
          <p:cNvSpPr/>
          <p:nvPr/>
        </p:nvSpPr>
        <p:spPr>
          <a:xfrm>
            <a:off x="3643306" y="3500438"/>
            <a:ext cx="5392744" cy="792162"/>
          </a:xfrm>
          <a:prstGeom prst="rect">
            <a:avLst/>
          </a:prstGeom>
          <a:ln>
            <a:solidFill>
              <a:srgbClr val="FFC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85344" tIns="85344" rIns="113792" bIns="128016" spcCol="1270"/>
          <a:lstStyle/>
          <a:p>
            <a:pPr marL="182880" lvl="1" indent="-182880" defTabSz="711200" fontAlgn="auto">
              <a:spcAft>
                <a:spcPts val="128"/>
              </a:spcAft>
              <a:buClr>
                <a:schemeClr val="accent3">
                  <a:lumMod val="50000"/>
                </a:schemeClr>
              </a:buClr>
              <a:buFont typeface="Arial" panose="020B0604020202020204" pitchFamily="34" charset="0"/>
              <a:buChar char="•"/>
              <a:defRPr/>
            </a:pPr>
            <a:r>
              <a:rPr lang="en-US" sz="1600" dirty="0">
                <a:sym typeface="Arial"/>
              </a:rPr>
              <a:t>Siting of the UCO bins; installation on site</a:t>
            </a:r>
            <a:endParaRPr lang="el-GR" sz="1600" dirty="0">
              <a:sym typeface="Arial"/>
            </a:endParaRPr>
          </a:p>
          <a:p>
            <a:pPr marL="182880" lvl="1" indent="-182880" defTabSz="711200" fontAlgn="auto">
              <a:spcAft>
                <a:spcPts val="0"/>
              </a:spcAft>
              <a:buClr>
                <a:schemeClr val="accent3">
                  <a:lumMod val="50000"/>
                </a:schemeClr>
              </a:buClr>
              <a:buFont typeface="Arial" panose="020B0604020202020204" pitchFamily="34" charset="0"/>
              <a:buChar char="•"/>
              <a:defRPr/>
            </a:pPr>
            <a:r>
              <a:rPr lang="en-US" sz="1600" dirty="0">
                <a:sym typeface="Arial"/>
              </a:rPr>
              <a:t>Call for tender; contracting licensed UCO collector</a:t>
            </a:r>
            <a:endParaRPr lang="el-GR" sz="1600" dirty="0">
              <a:sym typeface="Arial"/>
            </a:endParaRPr>
          </a:p>
          <a:p>
            <a:pPr marL="182880" lvl="1" indent="-182880" defTabSz="711200" fontAlgn="auto">
              <a:spcAft>
                <a:spcPts val="128"/>
              </a:spcAft>
              <a:buClr>
                <a:schemeClr val="accent3">
                  <a:lumMod val="50000"/>
                </a:schemeClr>
              </a:buClr>
              <a:buFont typeface="Arial" panose="020B0604020202020204" pitchFamily="34" charset="0"/>
              <a:buChar char="•"/>
              <a:defRPr/>
            </a:pPr>
            <a:r>
              <a:rPr lang="en-US" sz="1600" dirty="0">
                <a:sym typeface="Arial"/>
              </a:rPr>
              <a:t>Maintenance of the UCO collection network</a:t>
            </a:r>
            <a:endParaRPr lang="el-GR" sz="1600" dirty="0">
              <a:sym typeface="Arial"/>
            </a:endParaRPr>
          </a:p>
          <a:p>
            <a:pPr marL="182880" lvl="1" indent="-182880" defTabSz="711200" fontAlgn="auto">
              <a:spcAft>
                <a:spcPts val="128"/>
              </a:spcAft>
              <a:buClr>
                <a:schemeClr val="accent3">
                  <a:lumMod val="50000"/>
                </a:schemeClr>
              </a:buClr>
              <a:buFont typeface="Arial" panose="020B0604020202020204" pitchFamily="34" charset="0"/>
              <a:buChar char="•"/>
              <a:defRPr/>
            </a:pPr>
            <a:r>
              <a:rPr lang="en-US" sz="1600" dirty="0">
                <a:sym typeface="Arial"/>
              </a:rPr>
              <a:t>Dissemination activities</a:t>
            </a:r>
            <a:endParaRPr lang="el-GR" sz="1600" dirty="0">
              <a:sym typeface="Arial"/>
            </a:endParaRPr>
          </a:p>
        </p:txBody>
      </p:sp>
      <p:sp>
        <p:nvSpPr>
          <p:cNvPr id="28" name="Rectangle 19"/>
          <p:cNvSpPr/>
          <p:nvPr/>
        </p:nvSpPr>
        <p:spPr>
          <a:xfrm>
            <a:off x="3643306" y="4643446"/>
            <a:ext cx="5302256" cy="657216"/>
          </a:xfrm>
          <a:prstGeom prst="rect">
            <a:avLst/>
          </a:prstGeom>
          <a:ln>
            <a:solidFill>
              <a:srgbClr val="FFC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85344" tIns="85344" rIns="113792" bIns="128016" spcCol="1270"/>
          <a:lstStyle/>
          <a:p>
            <a:pPr marL="91440" lvl="1" indent="-169863" defTabSz="711200" fontAlgn="auto">
              <a:spcAft>
                <a:spcPts val="0"/>
              </a:spcAft>
              <a:buClr>
                <a:schemeClr val="accent3">
                  <a:lumMod val="50000"/>
                </a:schemeClr>
              </a:buClr>
              <a:buFont typeface="Arial" panose="020B0604020202020204" pitchFamily="34" charset="0"/>
              <a:buChar char="•"/>
              <a:defRPr/>
            </a:pPr>
            <a:r>
              <a:rPr lang="en-US" sz="1600" dirty="0">
                <a:sym typeface="Arial"/>
              </a:rPr>
              <a:t>Assessment of needs and potential solutions</a:t>
            </a:r>
            <a:endParaRPr lang="el-GR" sz="1600" dirty="0">
              <a:sym typeface="Arial"/>
            </a:endParaRPr>
          </a:p>
          <a:p>
            <a:pPr marL="91440" lvl="1" indent="-169863" defTabSz="711200" fontAlgn="auto">
              <a:spcAft>
                <a:spcPts val="0"/>
              </a:spcAft>
              <a:buClr>
                <a:schemeClr val="accent3">
                  <a:lumMod val="50000"/>
                </a:schemeClr>
              </a:buClr>
              <a:buFont typeface="Arial" panose="020B0604020202020204" pitchFamily="34" charset="0"/>
              <a:buChar char="•"/>
              <a:defRPr/>
            </a:pPr>
            <a:r>
              <a:rPr lang="en-US" sz="1600" dirty="0">
                <a:sym typeface="Arial"/>
              </a:rPr>
              <a:t>Support the decision making; to overcome operational barriers and to promote the system use</a:t>
            </a:r>
            <a:endParaRPr lang="el-GR" sz="1600" dirty="0">
              <a:sym typeface="Arial"/>
            </a:endParaRPr>
          </a:p>
        </p:txBody>
      </p:sp>
      <p:sp>
        <p:nvSpPr>
          <p:cNvPr id="29" name="Rectangle 25"/>
          <p:cNvSpPr/>
          <p:nvPr/>
        </p:nvSpPr>
        <p:spPr>
          <a:xfrm>
            <a:off x="3643306" y="5500702"/>
            <a:ext cx="5500694" cy="754063"/>
          </a:xfrm>
          <a:prstGeom prst="rect">
            <a:avLst/>
          </a:prstGeom>
          <a:ln>
            <a:solidFill>
              <a:srgbClr val="FFC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85344" tIns="85344" rIns="113792" bIns="128016" spcCol="1270"/>
          <a:lstStyle/>
          <a:p>
            <a:pPr marL="285750" indent="-285750" fontAlgn="auto">
              <a:lnSpc>
                <a:spcPct val="110000"/>
              </a:lnSpc>
              <a:spcBef>
                <a:spcPts val="0"/>
              </a:spcBef>
              <a:spcAft>
                <a:spcPts val="0"/>
              </a:spcAft>
              <a:buClr>
                <a:schemeClr val="accent3">
                  <a:lumMod val="50000"/>
                </a:schemeClr>
              </a:buClr>
              <a:buFont typeface="Arial" panose="020B0604020202020204" pitchFamily="34" charset="0"/>
              <a:buChar char="•"/>
              <a:defRPr/>
            </a:pPr>
            <a:r>
              <a:rPr lang="en-US" sz="1600" u="sng" kern="0" dirty="0">
                <a:solidFill>
                  <a:schemeClr val="tx1"/>
                </a:solidFill>
                <a:sym typeface="Arial"/>
              </a:rPr>
              <a:t>UCO registered collector</a:t>
            </a:r>
            <a:r>
              <a:rPr lang="en-US" sz="1600" kern="0" dirty="0">
                <a:solidFill>
                  <a:schemeClr val="tx1"/>
                </a:solidFill>
                <a:sym typeface="Arial"/>
              </a:rPr>
              <a:t>: </a:t>
            </a:r>
            <a:r>
              <a:rPr lang="en-US" sz="1600" kern="0" dirty="0">
                <a:solidFill>
                  <a:schemeClr val="tx1"/>
                </a:solidFill>
                <a:latin typeface="Arial Narrow" panose="020B0606020202030204" pitchFamily="34" charset="0"/>
                <a:sym typeface="Arial"/>
              </a:rPr>
              <a:t>Collection of UCOs</a:t>
            </a:r>
          </a:p>
          <a:p>
            <a:pPr marL="285750" indent="-285750" fontAlgn="auto">
              <a:lnSpc>
                <a:spcPct val="110000"/>
              </a:lnSpc>
              <a:spcBef>
                <a:spcPts val="0"/>
              </a:spcBef>
              <a:spcAft>
                <a:spcPts val="0"/>
              </a:spcAft>
              <a:buClr>
                <a:schemeClr val="accent3">
                  <a:lumMod val="50000"/>
                </a:schemeClr>
              </a:buClr>
              <a:buFont typeface="Arial" panose="020B0604020202020204" pitchFamily="34" charset="0"/>
              <a:buChar char="•"/>
              <a:defRPr/>
            </a:pPr>
            <a:r>
              <a:rPr lang="en-US" sz="1600" kern="0" dirty="0">
                <a:solidFill>
                  <a:schemeClr val="tx1"/>
                </a:solidFill>
                <a:latin typeface="Arial Narrow" panose="020B0606020202030204" pitchFamily="34" charset="0"/>
                <a:sym typeface="Arial"/>
              </a:rPr>
              <a:t>Equipment provider: Sensors’ &amp; web platform development</a:t>
            </a:r>
            <a:endParaRPr lang="el-GR" sz="1600" kern="0" dirty="0">
              <a:solidFill>
                <a:schemeClr val="tx1"/>
              </a:solidFill>
              <a:latin typeface="Arial Narrow" panose="020B0606020202030204" pitchFamily="34" charset="0"/>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normAutofit/>
          </a:bodyPr>
          <a:lstStyle/>
          <a:p>
            <a:r>
              <a:rPr lang="es-ES" sz="4000" b="1" dirty="0" smtClean="0">
                <a:latin typeface="Arial" charset="0"/>
                <a:cs typeface="Arial" charset="0"/>
                <a:sym typeface="Arial" charset="0"/>
              </a:rPr>
              <a:t>Problem addressed</a:t>
            </a:r>
            <a:endParaRPr lang="el-GR" sz="4000" dirty="0"/>
          </a:p>
        </p:txBody>
      </p:sp>
      <p:sp>
        <p:nvSpPr>
          <p:cNvPr id="3" name="2 - Θέση περιεχομένου"/>
          <p:cNvSpPr>
            <a:spLocks noGrp="1"/>
          </p:cNvSpPr>
          <p:nvPr>
            <p:ph idx="1"/>
          </p:nvPr>
        </p:nvSpPr>
        <p:spPr>
          <a:xfrm>
            <a:off x="457200" y="1285860"/>
            <a:ext cx="8229600" cy="4840303"/>
          </a:xfrm>
        </p:spPr>
        <p:txBody>
          <a:bodyPr>
            <a:normAutofit fontScale="62500" lnSpcReduction="20000"/>
          </a:bodyPr>
          <a:lstStyle/>
          <a:p>
            <a:pPr algn="ctr">
              <a:buNone/>
            </a:pPr>
            <a:r>
              <a:rPr lang="en-US" sz="4400" b="1" dirty="0" smtClean="0">
                <a:solidFill>
                  <a:srgbClr val="4B734B"/>
                </a:solidFill>
              </a:rPr>
              <a:t>UCO disposal and environmental concerns</a:t>
            </a:r>
            <a:endParaRPr lang="el-GR" sz="4400" b="1" dirty="0" smtClean="0">
              <a:solidFill>
                <a:srgbClr val="4B734B"/>
              </a:solidFill>
            </a:endParaRPr>
          </a:p>
          <a:p>
            <a:pPr fontAlgn="auto">
              <a:lnSpc>
                <a:spcPct val="110000"/>
              </a:lnSpc>
              <a:spcBef>
                <a:spcPts val="600"/>
              </a:spcBef>
              <a:buClr>
                <a:schemeClr val="accent6">
                  <a:lumMod val="50000"/>
                </a:schemeClr>
              </a:buClr>
              <a:buFont typeface="Wingdings" pitchFamily="2" charset="2"/>
              <a:buChar char="§"/>
              <a:defRPr/>
            </a:pPr>
            <a:r>
              <a:rPr lang="en-US" sz="3300" kern="0" dirty="0" smtClean="0">
                <a:latin typeface="Arial" pitchFamily="34" charset="0"/>
                <a:cs typeface="Arial" pitchFamily="34" charset="0"/>
              </a:rPr>
              <a:t>UCOs: oils &amp; fats from food industry, restaurants &amp; households </a:t>
            </a:r>
            <a:r>
              <a:rPr lang="en-GB" sz="3300" kern="0" dirty="0" smtClean="0">
                <a:latin typeface="Arial" pitchFamily="34" charset="0"/>
                <a:cs typeface="Arial" pitchFamily="34" charset="0"/>
              </a:rPr>
              <a:t>(</a:t>
            </a:r>
            <a:r>
              <a:rPr lang="en-US" sz="3300" kern="0" dirty="0" smtClean="0">
                <a:latin typeface="Arial" pitchFamily="34" charset="0"/>
                <a:cs typeface="Arial" pitchFamily="34" charset="0"/>
              </a:rPr>
              <a:t>European Waste Catalogue - </a:t>
            </a:r>
            <a:r>
              <a:rPr lang="en-US" sz="3300" kern="0" dirty="0" smtClean="0">
                <a:solidFill>
                  <a:srgbClr val="0070C0"/>
                </a:solidFill>
                <a:latin typeface="Arial" pitchFamily="34" charset="0"/>
                <a:cs typeface="Arial" pitchFamily="34" charset="0"/>
              </a:rPr>
              <a:t>code 20 01 25</a:t>
            </a:r>
            <a:r>
              <a:rPr lang="en-US" sz="3300" kern="0" dirty="0" smtClean="0">
                <a:latin typeface="Arial" pitchFamily="34" charset="0"/>
                <a:cs typeface="Arial" pitchFamily="34" charset="0"/>
              </a:rPr>
              <a:t>) </a:t>
            </a:r>
          </a:p>
          <a:p>
            <a:pPr marL="0" indent="0" fontAlgn="auto">
              <a:lnSpc>
                <a:spcPct val="110000"/>
              </a:lnSpc>
              <a:spcBef>
                <a:spcPts val="600"/>
              </a:spcBef>
              <a:buClr>
                <a:schemeClr val="accent6">
                  <a:lumMod val="50000"/>
                </a:schemeClr>
              </a:buClr>
              <a:buFont typeface="Wingdings" pitchFamily="2" charset="2"/>
              <a:buChar char="§"/>
              <a:defRPr/>
            </a:pPr>
            <a:r>
              <a:rPr lang="en-US" sz="3300" kern="0" dirty="0" smtClean="0">
                <a:latin typeface="Arial" pitchFamily="34" charset="0"/>
                <a:cs typeface="Arial" pitchFamily="34" charset="0"/>
              </a:rPr>
              <a:t>   Most common households’ UCOs practice is:  throw it in the </a:t>
            </a:r>
            <a:r>
              <a:rPr lang="en-US" sz="3300" kern="0" dirty="0" smtClean="0">
                <a:solidFill>
                  <a:srgbClr val="0070C0"/>
                </a:solidFill>
                <a:latin typeface="Arial" pitchFamily="34" charset="0"/>
                <a:cs typeface="Arial" pitchFamily="34" charset="0"/>
              </a:rPr>
              <a:t>sewage system</a:t>
            </a:r>
          </a:p>
          <a:p>
            <a:pPr fontAlgn="auto">
              <a:lnSpc>
                <a:spcPct val="110000"/>
              </a:lnSpc>
              <a:spcBef>
                <a:spcPts val="600"/>
              </a:spcBef>
              <a:buClr>
                <a:schemeClr val="accent6">
                  <a:lumMod val="50000"/>
                </a:schemeClr>
              </a:buClr>
              <a:buFont typeface="Wingdings" pitchFamily="2" charset="2"/>
              <a:buChar char="Ø"/>
              <a:defRPr/>
            </a:pPr>
            <a:r>
              <a:rPr lang="en-US" sz="3300" kern="0" dirty="0" smtClean="0">
                <a:latin typeface="Arial" pitchFamily="34" charset="0"/>
                <a:cs typeface="Arial" pitchFamily="34" charset="0"/>
              </a:rPr>
              <a:t>clogging the sewage system</a:t>
            </a:r>
          </a:p>
          <a:p>
            <a:pPr fontAlgn="auto">
              <a:lnSpc>
                <a:spcPct val="110000"/>
              </a:lnSpc>
              <a:spcBef>
                <a:spcPts val="600"/>
              </a:spcBef>
              <a:buClr>
                <a:schemeClr val="accent6">
                  <a:lumMod val="50000"/>
                </a:schemeClr>
              </a:buClr>
              <a:buFont typeface="Wingdings" pitchFamily="2" charset="2"/>
              <a:buChar char="Ø"/>
              <a:defRPr/>
            </a:pPr>
            <a:r>
              <a:rPr lang="en-US" sz="3300" kern="0" dirty="0">
                <a:latin typeface="Arial" pitchFamily="34" charset="0"/>
                <a:cs typeface="Arial" pitchFamily="34" charset="0"/>
              </a:rPr>
              <a:t>c</a:t>
            </a:r>
            <a:r>
              <a:rPr lang="en-US" sz="3300" kern="0" dirty="0" smtClean="0">
                <a:latin typeface="Arial" pitchFamily="34" charset="0"/>
                <a:cs typeface="Arial" pitchFamily="34" charset="0"/>
              </a:rPr>
              <a:t>ause </a:t>
            </a:r>
            <a:r>
              <a:rPr lang="en-US" sz="3300" kern="0" dirty="0" err="1" smtClean="0">
                <a:latin typeface="Arial" pitchFamily="34" charset="0"/>
                <a:cs typeface="Arial" pitchFamily="34" charset="0"/>
              </a:rPr>
              <a:t>serius</a:t>
            </a:r>
            <a:r>
              <a:rPr lang="en-US" sz="3300" kern="0" dirty="0" smtClean="0">
                <a:latin typeface="Arial" pitchFamily="34" charset="0"/>
                <a:cs typeface="Arial" pitchFamily="34" charset="0"/>
              </a:rPr>
              <a:t> malfunctions in the filters &amp; oil/water separators</a:t>
            </a:r>
          </a:p>
          <a:p>
            <a:pPr fontAlgn="auto">
              <a:lnSpc>
                <a:spcPct val="110000"/>
              </a:lnSpc>
              <a:spcBef>
                <a:spcPts val="600"/>
              </a:spcBef>
              <a:buClr>
                <a:schemeClr val="accent6">
                  <a:lumMod val="50000"/>
                </a:schemeClr>
              </a:buClr>
              <a:buFont typeface="Wingdings" pitchFamily="2" charset="2"/>
              <a:buChar char="Ø"/>
              <a:defRPr/>
            </a:pPr>
            <a:r>
              <a:rPr lang="en-US" sz="3300" kern="0" dirty="0" smtClean="0">
                <a:latin typeface="Arial" pitchFamily="34" charset="0"/>
                <a:cs typeface="Arial" pitchFamily="34" charset="0"/>
              </a:rPr>
              <a:t>increase wastewater treatment cost</a:t>
            </a:r>
          </a:p>
          <a:p>
            <a:pPr marL="0" indent="0" fontAlgn="auto">
              <a:lnSpc>
                <a:spcPct val="110000"/>
              </a:lnSpc>
              <a:spcBef>
                <a:spcPts val="600"/>
              </a:spcBef>
              <a:buClr>
                <a:schemeClr val="accent6">
                  <a:lumMod val="50000"/>
                </a:schemeClr>
              </a:buClr>
              <a:defRPr/>
            </a:pPr>
            <a:endParaRPr lang="en-US" sz="3300" kern="0" dirty="0" smtClean="0">
              <a:latin typeface="Arial" pitchFamily="34" charset="0"/>
              <a:cs typeface="Arial" pitchFamily="34" charset="0"/>
            </a:endParaRPr>
          </a:p>
          <a:p>
            <a:pPr marL="0" indent="0">
              <a:lnSpc>
                <a:spcPct val="110000"/>
              </a:lnSpc>
              <a:spcBef>
                <a:spcPts val="600"/>
              </a:spcBef>
              <a:buClr>
                <a:schemeClr val="accent6">
                  <a:lumMod val="50000"/>
                </a:schemeClr>
              </a:buClr>
              <a:buFont typeface="Wingdings" pitchFamily="2" charset="2"/>
              <a:buChar char="§"/>
              <a:defRPr/>
            </a:pPr>
            <a:r>
              <a:rPr lang="en-US" sz="3300" kern="0" dirty="0" smtClean="0">
                <a:latin typeface="Arial" pitchFamily="34" charset="0"/>
                <a:cs typeface="Arial" pitchFamily="34" charset="0"/>
              </a:rPr>
              <a:t>   R</a:t>
            </a:r>
            <a:r>
              <a:rPr lang="en-GB" sz="3300" kern="0" dirty="0" err="1" smtClean="0">
                <a:latin typeface="Arial" pitchFamily="34" charset="0"/>
                <a:cs typeface="Arial" pitchFamily="34" charset="0"/>
              </a:rPr>
              <a:t>ecycling</a:t>
            </a:r>
            <a:r>
              <a:rPr lang="en-GB" sz="3300" kern="0" dirty="0" smtClean="0">
                <a:latin typeface="Arial" pitchFamily="34" charset="0"/>
                <a:cs typeface="Arial" pitchFamily="34" charset="0"/>
              </a:rPr>
              <a:t> UCO to biodiesel is a sustainable alternative for the exploitation of </a:t>
            </a:r>
            <a:r>
              <a:rPr lang="en-GB" sz="3300" kern="0" dirty="0" smtClean="0">
                <a:solidFill>
                  <a:srgbClr val="0070C0"/>
                </a:solidFill>
                <a:latin typeface="Arial" pitchFamily="34" charset="0"/>
                <a:cs typeface="Arial" pitchFamily="34" charset="0"/>
              </a:rPr>
              <a:t>a problematic waste</a:t>
            </a:r>
          </a:p>
          <a:p>
            <a:pPr marL="0" indent="0">
              <a:lnSpc>
                <a:spcPct val="110000"/>
              </a:lnSpc>
              <a:spcBef>
                <a:spcPts val="600"/>
              </a:spcBef>
              <a:buClr>
                <a:schemeClr val="accent6">
                  <a:lumMod val="50000"/>
                </a:schemeClr>
              </a:buClr>
              <a:defRPr/>
            </a:pPr>
            <a:r>
              <a:rPr lang="en-GB" sz="3300" kern="0" dirty="0" smtClean="0">
                <a:latin typeface="Arial" pitchFamily="34" charset="0"/>
                <a:cs typeface="Arial" pitchFamily="34" charset="0"/>
              </a:rPr>
              <a:t> it does not compete other </a:t>
            </a:r>
            <a:r>
              <a:rPr lang="en-GB" sz="3300" kern="0" dirty="0" smtClean="0">
                <a:solidFill>
                  <a:schemeClr val="accent1">
                    <a:lumMod val="75000"/>
                  </a:schemeClr>
                </a:solidFill>
                <a:latin typeface="Arial" pitchFamily="34" charset="0"/>
                <a:cs typeface="Arial" pitchFamily="34" charset="0"/>
              </a:rPr>
              <a:t>edible feedstock</a:t>
            </a:r>
          </a:p>
          <a:p>
            <a:pPr marL="0" indent="0">
              <a:lnSpc>
                <a:spcPct val="110000"/>
              </a:lnSpc>
              <a:spcBef>
                <a:spcPts val="600"/>
              </a:spcBef>
              <a:buClr>
                <a:schemeClr val="accent6">
                  <a:lumMod val="50000"/>
                </a:schemeClr>
              </a:buClr>
              <a:defRPr/>
            </a:pPr>
            <a:r>
              <a:rPr lang="en-GB" sz="3300" kern="0" dirty="0" smtClean="0">
                <a:latin typeface="Arial" pitchFamily="34" charset="0"/>
                <a:cs typeface="Arial" pitchFamily="34" charset="0"/>
              </a:rPr>
              <a:t> it does not produce </a:t>
            </a:r>
            <a:r>
              <a:rPr lang="en-GB" sz="3300" kern="0" dirty="0" smtClean="0">
                <a:solidFill>
                  <a:srgbClr val="0070C0"/>
                </a:solidFill>
                <a:latin typeface="Arial" pitchFamily="34" charset="0"/>
                <a:cs typeface="Arial" pitchFamily="34" charset="0"/>
              </a:rPr>
              <a:t>land use change effects</a:t>
            </a:r>
            <a:endParaRPr lang="en-US" sz="3300" kern="0" dirty="0" smtClean="0">
              <a:solidFill>
                <a:srgbClr val="0070C0"/>
              </a:solidFill>
              <a:latin typeface="Arial" pitchFamily="34" charset="0"/>
              <a:cs typeface="Arial" pitchFamily="34" charset="0"/>
            </a:endParaRPr>
          </a:p>
          <a:p>
            <a:pPr>
              <a:buNone/>
            </a:pPr>
            <a:endParaRPr lang="el-GR" dirty="0"/>
          </a:p>
        </p:txBody>
      </p:sp>
      <p:sp>
        <p:nvSpPr>
          <p:cNvPr id="4" name="3 - Θέση υποσέλιδου"/>
          <p:cNvSpPr>
            <a:spLocks noGrp="1"/>
          </p:cNvSpPr>
          <p:nvPr>
            <p:ph type="ftr" sz="quarter" idx="11"/>
          </p:nvPr>
        </p:nvSpPr>
        <p:spPr/>
        <p:txBody>
          <a:bodyPr/>
          <a:lstStyle/>
          <a:p>
            <a:r>
              <a:rPr lang="en-US" dirty="0" smtClean="0"/>
              <a:t>REPLACE - OPEN EVENT</a:t>
            </a:r>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2910"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  </a:t>
            </a:r>
            <a:r>
              <a:rPr lang="es-ES" sz="4000" b="1" dirty="0" smtClean="0"/>
              <a:t/>
            </a:r>
            <a:br>
              <a:rPr lang="es-ES" sz="4000" b="1" dirty="0" smtClean="0"/>
            </a:br>
            <a:r>
              <a:rPr lang="es-ES" sz="4000" b="1" dirty="0" smtClean="0">
                <a:solidFill>
                  <a:schemeClr val="accent6">
                    <a:lumMod val="75000"/>
                  </a:schemeClr>
                </a:solidFill>
              </a:rPr>
              <a:t>Step 1- Planning &amp; considerations</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dirty="0" smtClean="0"/>
              <a:t>REPLACE - OPEN EVENT</a:t>
            </a:r>
            <a:endParaRPr lang="el-GR" dirty="0"/>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30" name="29 - Ορθογώνιο"/>
          <p:cNvSpPr/>
          <p:nvPr/>
        </p:nvSpPr>
        <p:spPr>
          <a:xfrm>
            <a:off x="1000100" y="1428736"/>
            <a:ext cx="7429552" cy="523220"/>
          </a:xfrm>
          <a:prstGeom prst="rect">
            <a:avLst/>
          </a:prstGeom>
        </p:spPr>
        <p:txBody>
          <a:bodyPr wrap="square">
            <a:spAutoFit/>
          </a:bodyPr>
          <a:lstStyle/>
          <a:p>
            <a:pPr>
              <a:buClr>
                <a:srgbClr val="000000"/>
              </a:buClr>
              <a:buFont typeface="Arial" charset="0"/>
              <a:buNone/>
            </a:pPr>
            <a:r>
              <a:rPr lang="en-US" sz="2400" dirty="0" smtClean="0">
                <a:solidFill>
                  <a:srgbClr val="4B734B"/>
                </a:solidFill>
              </a:rPr>
              <a:t>UCO ‘public collection points system’ </a:t>
            </a:r>
            <a:r>
              <a:rPr lang="en-US" sz="2800" dirty="0" smtClean="0">
                <a:solidFill>
                  <a:srgbClr val="4B734B"/>
                </a:solidFill>
              </a:rPr>
              <a:t>considerations</a:t>
            </a:r>
            <a:endParaRPr lang="el-GR" sz="2800" dirty="0">
              <a:solidFill>
                <a:srgbClr val="4B734B"/>
              </a:solidFill>
            </a:endParaRPr>
          </a:p>
        </p:txBody>
      </p:sp>
      <p:sp>
        <p:nvSpPr>
          <p:cNvPr id="31" name="30 - Ορθογώνιο"/>
          <p:cNvSpPr/>
          <p:nvPr/>
        </p:nvSpPr>
        <p:spPr>
          <a:xfrm>
            <a:off x="785786" y="2071678"/>
            <a:ext cx="7929618" cy="4198072"/>
          </a:xfrm>
          <a:prstGeom prst="rect">
            <a:avLst/>
          </a:prstGeom>
        </p:spPr>
        <p:txBody>
          <a:bodyPr wrap="square">
            <a:spAutoFit/>
          </a:bodyPr>
          <a:lstStyle/>
          <a:p>
            <a:pPr fontAlgn="auto">
              <a:lnSpc>
                <a:spcPct val="120000"/>
              </a:lnSpc>
              <a:spcBef>
                <a:spcPts val="600"/>
              </a:spcBef>
              <a:buClr>
                <a:schemeClr val="accent6">
                  <a:lumMod val="50000"/>
                </a:schemeClr>
              </a:buClr>
              <a:buFont typeface="Wingdings" pitchFamily="2" charset="2"/>
              <a:buChar char="Ø"/>
              <a:defRPr/>
            </a:pPr>
            <a:r>
              <a:rPr lang="en-GB" sz="1900" kern="0" dirty="0" smtClean="0">
                <a:latin typeface="Arial" pitchFamily="34" charset="0"/>
                <a:cs typeface="Arial" pitchFamily="34" charset="0"/>
              </a:rPr>
              <a:t> </a:t>
            </a:r>
            <a:r>
              <a:rPr lang="en-GB" sz="1700" kern="0" dirty="0" smtClean="0">
                <a:latin typeface="Arial" pitchFamily="34" charset="0"/>
                <a:cs typeface="Arial" pitchFamily="34" charset="0"/>
              </a:rPr>
              <a:t>Incidents of  UCO theft, </a:t>
            </a:r>
            <a:r>
              <a:rPr lang="en-GB" sz="1700" kern="0" dirty="0" smtClean="0">
                <a:solidFill>
                  <a:srgbClr val="002060"/>
                </a:solidFill>
                <a:latin typeface="Arial" pitchFamily="34" charset="0"/>
                <a:cs typeface="Arial" pitchFamily="34" charset="0"/>
              </a:rPr>
              <a:t>due to rising UCO price</a:t>
            </a:r>
            <a:endParaRPr lang="el-GR" sz="1700" kern="0" dirty="0" smtClean="0">
              <a:solidFill>
                <a:srgbClr val="002060"/>
              </a:solidFill>
              <a:latin typeface="Arial" pitchFamily="34" charset="0"/>
              <a:cs typeface="Arial" pitchFamily="34" charset="0"/>
            </a:endParaRPr>
          </a:p>
          <a:p>
            <a:pPr fontAlgn="auto">
              <a:lnSpc>
                <a:spcPct val="120000"/>
              </a:lnSpc>
              <a:spcBef>
                <a:spcPts val="600"/>
              </a:spcBef>
              <a:buClr>
                <a:schemeClr val="accent6">
                  <a:lumMod val="50000"/>
                </a:schemeClr>
              </a:buClr>
              <a:buFont typeface="Wingdings" pitchFamily="2" charset="2"/>
              <a:buChar char="Ø"/>
              <a:defRPr/>
            </a:pPr>
            <a:r>
              <a:rPr lang="en-GB" sz="1700" kern="0" dirty="0" smtClean="0">
                <a:solidFill>
                  <a:schemeClr val="accent1"/>
                </a:solidFill>
                <a:latin typeface="Arial" pitchFamily="34" charset="0"/>
                <a:cs typeface="Arial" pitchFamily="34" charset="0"/>
              </a:rPr>
              <a:t> </a:t>
            </a:r>
            <a:r>
              <a:rPr lang="en-GB" sz="1700" kern="0" dirty="0" smtClean="0">
                <a:latin typeface="Arial" pitchFamily="34" charset="0"/>
                <a:cs typeface="Arial" pitchFamily="34" charset="0"/>
              </a:rPr>
              <a:t>Large variations </a:t>
            </a:r>
            <a:r>
              <a:rPr lang="en-GB" sz="1700" kern="0" dirty="0" smtClean="0">
                <a:solidFill>
                  <a:srgbClr val="002060"/>
                </a:solidFill>
                <a:latin typeface="Arial" pitchFamily="34" charset="0"/>
                <a:cs typeface="Arial" pitchFamily="34" charset="0"/>
              </a:rPr>
              <a:t>in</a:t>
            </a:r>
            <a:r>
              <a:rPr lang="en-GB" sz="1700" kern="0" dirty="0" smtClean="0">
                <a:latin typeface="Arial" pitchFamily="34" charset="0"/>
                <a:cs typeface="Arial" pitchFamily="34" charset="0"/>
              </a:rPr>
              <a:t> </a:t>
            </a:r>
            <a:r>
              <a:rPr lang="en-GB" sz="1700" kern="0" dirty="0" smtClean="0">
                <a:solidFill>
                  <a:srgbClr val="002060"/>
                </a:solidFill>
                <a:latin typeface="Arial" pitchFamily="34" charset="0"/>
                <a:cs typeface="Arial" pitchFamily="34" charset="0"/>
              </a:rPr>
              <a:t>the UCO produced per household</a:t>
            </a:r>
            <a:r>
              <a:rPr lang="el-GR" sz="1700" kern="0" dirty="0" smtClean="0">
                <a:solidFill>
                  <a:srgbClr val="002060"/>
                </a:solidFill>
                <a:latin typeface="Arial" pitchFamily="34" charset="0"/>
                <a:cs typeface="Arial" pitchFamily="34" charset="0"/>
              </a:rPr>
              <a:t>:</a:t>
            </a:r>
          </a:p>
          <a:p>
            <a:pPr marL="744538" lvl="1" indent="-211138" fontAlgn="auto">
              <a:lnSpc>
                <a:spcPct val="120000"/>
              </a:lnSpc>
              <a:spcBef>
                <a:spcPts val="600"/>
              </a:spcBef>
              <a:buFont typeface="Wingdings" pitchFamily="2" charset="2"/>
              <a:buChar char="ü"/>
              <a:defRPr/>
            </a:pPr>
            <a:r>
              <a:rPr lang="en-GB" sz="1700" kern="0" dirty="0" smtClean="0">
                <a:solidFill>
                  <a:srgbClr val="002060"/>
                </a:solidFill>
                <a:latin typeface="Arial" pitchFamily="34" charset="0"/>
                <a:cs typeface="Arial" pitchFamily="34" charset="0"/>
              </a:rPr>
              <a:t>Difficulty for the UCO collector to predict the fill level of the UCO bins </a:t>
            </a:r>
          </a:p>
          <a:p>
            <a:pPr marL="744538" lvl="1" indent="-211138" fontAlgn="auto">
              <a:lnSpc>
                <a:spcPct val="120000"/>
              </a:lnSpc>
              <a:spcBef>
                <a:spcPts val="600"/>
              </a:spcBef>
              <a:buFont typeface="Wingdings" pitchFamily="2" charset="2"/>
              <a:buChar char="ü"/>
              <a:defRPr/>
            </a:pPr>
            <a:r>
              <a:rPr lang="en-GB" sz="1700" kern="0" dirty="0" smtClean="0">
                <a:solidFill>
                  <a:srgbClr val="002060"/>
                </a:solidFill>
                <a:latin typeface="Arial" pitchFamily="34" charset="0"/>
                <a:cs typeface="Arial" pitchFamily="34" charset="0"/>
              </a:rPr>
              <a:t>UCO collection routes are in most cases take place regardless the fill level of the bins</a:t>
            </a:r>
          </a:p>
          <a:p>
            <a:pPr fontAlgn="auto">
              <a:lnSpc>
                <a:spcPct val="120000"/>
              </a:lnSpc>
              <a:spcBef>
                <a:spcPts val="600"/>
              </a:spcBef>
              <a:buClr>
                <a:schemeClr val="accent6">
                  <a:lumMod val="50000"/>
                </a:schemeClr>
              </a:buClr>
              <a:buFont typeface="Wingdings" pitchFamily="2" charset="2"/>
              <a:buChar char="Ø"/>
              <a:defRPr/>
            </a:pPr>
            <a:r>
              <a:rPr lang="en-GB" sz="1700" kern="0" dirty="0" smtClean="0">
                <a:solidFill>
                  <a:srgbClr val="002060"/>
                </a:solidFill>
                <a:latin typeface="Arial" pitchFamily="34" charset="0"/>
                <a:cs typeface="Arial" pitchFamily="34" charset="0"/>
              </a:rPr>
              <a:t>Risk of </a:t>
            </a:r>
            <a:r>
              <a:rPr lang="en-GB" sz="1700" kern="0" dirty="0" smtClean="0">
                <a:latin typeface="Arial" pitchFamily="34" charset="0"/>
                <a:cs typeface="Arial" pitchFamily="34" charset="0"/>
              </a:rPr>
              <a:t>UCO contamination </a:t>
            </a:r>
            <a:r>
              <a:rPr lang="en-GB" sz="1700" kern="0" dirty="0" smtClean="0">
                <a:solidFill>
                  <a:srgbClr val="002060"/>
                </a:solidFill>
                <a:latin typeface="Arial" pitchFamily="34" charset="0"/>
                <a:cs typeface="Arial" pitchFamily="34" charset="0"/>
              </a:rPr>
              <a:t>with other substances</a:t>
            </a:r>
            <a:r>
              <a:rPr lang="el-GR" sz="1700" kern="0" dirty="0" smtClean="0">
                <a:solidFill>
                  <a:srgbClr val="002060"/>
                </a:solidFill>
                <a:latin typeface="Arial" pitchFamily="34" charset="0"/>
                <a:cs typeface="Arial" pitchFamily="34" charset="0"/>
              </a:rPr>
              <a:t>, </a:t>
            </a:r>
            <a:r>
              <a:rPr lang="en-GB" sz="1700" kern="0" dirty="0" smtClean="0">
                <a:solidFill>
                  <a:srgbClr val="002060"/>
                </a:solidFill>
                <a:latin typeface="Arial" pitchFamily="34" charset="0"/>
                <a:cs typeface="Arial" pitchFamily="34" charset="0"/>
              </a:rPr>
              <a:t>especially when collected in bulk</a:t>
            </a:r>
          </a:p>
          <a:p>
            <a:pPr fontAlgn="auto">
              <a:lnSpc>
                <a:spcPct val="120000"/>
              </a:lnSpc>
              <a:spcBef>
                <a:spcPts val="600"/>
              </a:spcBef>
              <a:buClr>
                <a:schemeClr val="accent6">
                  <a:lumMod val="50000"/>
                </a:schemeClr>
              </a:buClr>
              <a:buFont typeface="Wingdings" pitchFamily="2" charset="2"/>
              <a:buChar char="Ø"/>
              <a:defRPr/>
            </a:pPr>
            <a:endParaRPr lang="en-US" sz="1700" kern="0" dirty="0" smtClean="0">
              <a:solidFill>
                <a:srgbClr val="002060"/>
              </a:solidFill>
              <a:latin typeface="Arial" pitchFamily="34" charset="0"/>
              <a:cs typeface="Arial" pitchFamily="34" charset="0"/>
            </a:endParaRPr>
          </a:p>
          <a:p>
            <a:pPr fontAlgn="auto">
              <a:lnSpc>
                <a:spcPct val="120000"/>
              </a:lnSpc>
              <a:spcBef>
                <a:spcPts val="600"/>
              </a:spcBef>
              <a:buClr>
                <a:schemeClr val="accent6">
                  <a:lumMod val="50000"/>
                </a:schemeClr>
              </a:buClr>
              <a:buFont typeface="Wingdings" pitchFamily="2" charset="2"/>
              <a:buChar char="Ø"/>
              <a:defRPr/>
            </a:pPr>
            <a:endParaRPr lang="en-US" sz="1700" kern="0" dirty="0" smtClean="0">
              <a:solidFill>
                <a:srgbClr val="002060"/>
              </a:solidFill>
              <a:latin typeface="Arial" pitchFamily="34" charset="0"/>
              <a:cs typeface="Arial" pitchFamily="34" charset="0"/>
            </a:endParaRPr>
          </a:p>
          <a:p>
            <a:pPr marL="398463" indent="-169863" fontAlgn="auto">
              <a:lnSpc>
                <a:spcPct val="120000"/>
              </a:lnSpc>
              <a:spcBef>
                <a:spcPts val="600"/>
              </a:spcBef>
              <a:buClr>
                <a:schemeClr val="accent6">
                  <a:lumMod val="50000"/>
                </a:schemeClr>
              </a:buClr>
              <a:defRPr/>
            </a:pPr>
            <a:r>
              <a:rPr lang="en-US" sz="1700" kern="0" dirty="0" smtClean="0">
                <a:solidFill>
                  <a:schemeClr val="accent2">
                    <a:lumMod val="50000"/>
                  </a:schemeClr>
                </a:solidFill>
                <a:latin typeface="Arial" pitchFamily="34" charset="0"/>
                <a:cs typeface="Arial" pitchFamily="34" charset="0"/>
              </a:rPr>
              <a:t>      40 different systems studied</a:t>
            </a:r>
          </a:p>
          <a:p>
            <a:pPr marL="744538" lvl="1" indent="-211138" fontAlgn="auto">
              <a:lnSpc>
                <a:spcPct val="120000"/>
              </a:lnSpc>
              <a:spcBef>
                <a:spcPts val="600"/>
              </a:spcBef>
              <a:buFont typeface="Wingdings" pitchFamily="2" charset="2"/>
              <a:buChar char="ü"/>
              <a:defRPr/>
            </a:pPr>
            <a:endParaRPr lang="el-GR" sz="1700" kern="0" dirty="0">
              <a:solidFill>
                <a:srgbClr val="002060"/>
              </a:solidFill>
              <a:latin typeface="Arial" pitchFamily="34" charset="0"/>
              <a:cs typeface="Arial" pitchFamily="34" charset="0"/>
            </a:endParaRPr>
          </a:p>
        </p:txBody>
      </p:sp>
      <p:pic>
        <p:nvPicPr>
          <p:cNvPr id="33" name="Εικόνα 8"/>
          <p:cNvPicPr>
            <a:picLocks noChangeAspect="1" noChangeArrowheads="1"/>
          </p:cNvPicPr>
          <p:nvPr/>
        </p:nvPicPr>
        <p:blipFill>
          <a:blip r:embed="rId3" cstate="print"/>
          <a:srcRect/>
          <a:stretch>
            <a:fillRect/>
          </a:stretch>
        </p:blipFill>
        <p:spPr bwMode="auto">
          <a:xfrm>
            <a:off x="4429124" y="4429132"/>
            <a:ext cx="2087562" cy="2035174"/>
          </a:xfrm>
          <a:prstGeom prst="rect">
            <a:avLst/>
          </a:prstGeom>
          <a:noFill/>
          <a:ln w="9525">
            <a:noFill/>
            <a:miter lim="800000"/>
            <a:headEnd/>
            <a:tailEnd/>
          </a:ln>
        </p:spPr>
      </p:pic>
      <p:pic>
        <p:nvPicPr>
          <p:cNvPr id="34" name="Εικόνα 7"/>
          <p:cNvPicPr>
            <a:picLocks noChangeAspect="1" noChangeArrowheads="1"/>
          </p:cNvPicPr>
          <p:nvPr/>
        </p:nvPicPr>
        <p:blipFill>
          <a:blip r:embed="rId4" cstate="print"/>
          <a:srcRect/>
          <a:stretch>
            <a:fillRect/>
          </a:stretch>
        </p:blipFill>
        <p:spPr bwMode="auto">
          <a:xfrm>
            <a:off x="6500826" y="4429132"/>
            <a:ext cx="2147888" cy="2035174"/>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3600" b="1" dirty="0" smtClean="0">
                <a:latin typeface="Arial" pitchFamily="34" charset="0"/>
                <a:cs typeface="Arial" pitchFamily="34" charset="0"/>
              </a:rPr>
              <a:t> </a:t>
            </a:r>
            <a:r>
              <a:rPr lang="es-ES" b="1" dirty="0" smtClean="0">
                <a:latin typeface="Arial" pitchFamily="34" charset="0"/>
                <a:cs typeface="Arial" pitchFamily="34" charset="0"/>
              </a:rPr>
              <a:t>Implementation </a:t>
            </a:r>
            <a:r>
              <a:rPr lang="es-ES" sz="4000" b="1" dirty="0" smtClean="0"/>
              <a:t/>
            </a:r>
            <a:br>
              <a:rPr lang="es-ES" sz="4000" b="1" dirty="0" smtClean="0"/>
            </a:br>
            <a:r>
              <a:rPr lang="es-ES" sz="4000" b="1" dirty="0" smtClean="0">
                <a:solidFill>
                  <a:srgbClr val="BF9900"/>
                </a:solidFill>
                <a:latin typeface="Arial" charset="0"/>
                <a:cs typeface="Arial" charset="0"/>
                <a:sym typeface="Arial" charset="0"/>
              </a:rPr>
              <a:t> </a:t>
            </a:r>
            <a:r>
              <a:rPr lang="es-ES" sz="4000" b="1" dirty="0" smtClean="0">
                <a:solidFill>
                  <a:schemeClr val="accent6">
                    <a:lumMod val="75000"/>
                  </a:schemeClr>
                </a:solidFill>
                <a:sym typeface="Arial" charset="0"/>
              </a:rPr>
              <a:t>Step 2- Stakeholders’ engagement</a:t>
            </a:r>
            <a:br>
              <a:rPr lang="es-ES" sz="4000" b="1" dirty="0" smtClean="0">
                <a:solidFill>
                  <a:schemeClr val="accent6">
                    <a:lumMod val="75000"/>
                  </a:schemeClr>
                </a:solidFill>
                <a:sym typeface="Arial"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9" name="8 - Ορθογώνιο"/>
          <p:cNvSpPr/>
          <p:nvPr/>
        </p:nvSpPr>
        <p:spPr>
          <a:xfrm>
            <a:off x="1928794" y="1142984"/>
            <a:ext cx="5286412" cy="461665"/>
          </a:xfrm>
          <a:prstGeom prst="rect">
            <a:avLst/>
          </a:prstGeom>
        </p:spPr>
        <p:txBody>
          <a:bodyPr wrap="square">
            <a:spAutoFit/>
          </a:bodyPr>
          <a:lstStyle/>
          <a:p>
            <a:pPr>
              <a:buClr>
                <a:srgbClr val="000000"/>
              </a:buClr>
            </a:pPr>
            <a:r>
              <a:rPr lang="en-US" sz="2400" dirty="0" smtClean="0">
                <a:solidFill>
                  <a:srgbClr val="4B734B"/>
                </a:solidFill>
              </a:rPr>
              <a:t>Local Action Group (LAG) Creation</a:t>
            </a:r>
            <a:endParaRPr lang="el-GR" sz="2400" dirty="0" smtClean="0">
              <a:solidFill>
                <a:srgbClr val="4B734B"/>
              </a:solidFill>
            </a:endParaRPr>
          </a:p>
        </p:txBody>
      </p:sp>
      <p:pic>
        <p:nvPicPr>
          <p:cNvPr id="10" name="Picture 2"/>
          <p:cNvPicPr>
            <a:picLocks noChangeAspect="1" noChangeArrowheads="1"/>
          </p:cNvPicPr>
          <p:nvPr/>
        </p:nvPicPr>
        <p:blipFill>
          <a:blip r:embed="rId3" cstate="print"/>
          <a:srcRect/>
          <a:stretch>
            <a:fillRect/>
          </a:stretch>
        </p:blipFill>
        <p:spPr bwMode="auto">
          <a:xfrm>
            <a:off x="107950" y="1674813"/>
            <a:ext cx="5616575" cy="3841750"/>
          </a:xfrm>
          <a:prstGeom prst="rect">
            <a:avLst/>
          </a:prstGeom>
          <a:noFill/>
          <a:ln w="9525">
            <a:noFill/>
            <a:miter lim="800000"/>
            <a:headEnd/>
            <a:tailEnd/>
          </a:ln>
        </p:spPr>
      </p:pic>
      <p:pic>
        <p:nvPicPr>
          <p:cNvPr id="11" name="Εικόνα 39"/>
          <p:cNvPicPr preferRelativeResize="0">
            <a:picLocks/>
          </p:cNvPicPr>
          <p:nvPr/>
        </p:nvPicPr>
        <p:blipFill>
          <a:blip r:embed="rId4" cstate="print"/>
          <a:srcRect/>
          <a:stretch>
            <a:fillRect/>
          </a:stretch>
        </p:blipFill>
        <p:spPr bwMode="auto">
          <a:xfrm>
            <a:off x="5716588" y="2786058"/>
            <a:ext cx="3427412" cy="193834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a:t>
            </a:r>
            <a:r>
              <a:rPr lang="es-ES" sz="4000" b="1" dirty="0" smtClean="0"/>
              <a:t>  </a:t>
            </a:r>
            <a:br>
              <a:rPr lang="es-ES" sz="4000" b="1" dirty="0" smtClean="0"/>
            </a:br>
            <a:r>
              <a:rPr lang="es-ES" sz="4000" b="1" dirty="0" smtClean="0">
                <a:solidFill>
                  <a:srgbClr val="BF9900"/>
                </a:solidFill>
                <a:latin typeface="Arial" charset="0"/>
                <a:cs typeface="Arial" charset="0"/>
                <a:sym typeface="Arial" charset="0"/>
              </a:rPr>
              <a:t> </a:t>
            </a:r>
            <a:r>
              <a:rPr lang="es-ES" sz="4000" b="1" dirty="0" smtClean="0">
                <a:solidFill>
                  <a:schemeClr val="accent6">
                    <a:lumMod val="75000"/>
                  </a:schemeClr>
                </a:solidFill>
              </a:rPr>
              <a:t>Step 3- Design of the smart UCO bin</a:t>
            </a:r>
            <a:r>
              <a:rPr lang="es-ES" sz="4000" b="1" dirty="0" smtClean="0">
                <a:solidFill>
                  <a:schemeClr val="accent6">
                    <a:lumMod val="75000"/>
                  </a:schemeClr>
                </a:solidFill>
                <a:sym typeface="Arial" charset="0"/>
              </a:rPr>
              <a:t/>
            </a:r>
            <a:br>
              <a:rPr lang="es-ES" sz="4000" b="1" dirty="0" smtClean="0">
                <a:solidFill>
                  <a:schemeClr val="accent6">
                    <a:lumMod val="75000"/>
                  </a:schemeClr>
                </a:solidFill>
                <a:sym typeface="Arial"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9" name="8 - Ορθογώνιο"/>
          <p:cNvSpPr/>
          <p:nvPr/>
        </p:nvSpPr>
        <p:spPr>
          <a:xfrm>
            <a:off x="1928794" y="1142984"/>
            <a:ext cx="5286412" cy="461665"/>
          </a:xfrm>
          <a:prstGeom prst="rect">
            <a:avLst/>
          </a:prstGeom>
        </p:spPr>
        <p:txBody>
          <a:bodyPr wrap="square">
            <a:spAutoFit/>
          </a:bodyPr>
          <a:lstStyle/>
          <a:p>
            <a:pPr algn="ctr">
              <a:buClr>
                <a:srgbClr val="000000"/>
              </a:buClr>
              <a:buFont typeface="Arial" charset="0"/>
              <a:buNone/>
            </a:pPr>
            <a:r>
              <a:rPr lang="en-US" sz="2400" dirty="0" smtClean="0">
                <a:solidFill>
                  <a:srgbClr val="4B734B"/>
                </a:solidFill>
              </a:rPr>
              <a:t>Smart UCO collection system – recycling</a:t>
            </a:r>
            <a:endParaRPr lang="el-GR" sz="2400" dirty="0">
              <a:solidFill>
                <a:srgbClr val="4B734B"/>
              </a:solidFill>
            </a:endParaRPr>
          </a:p>
        </p:txBody>
      </p:sp>
      <p:pic>
        <p:nvPicPr>
          <p:cNvPr id="1026" name="Picture 2"/>
          <p:cNvPicPr>
            <a:picLocks noChangeAspect="1" noChangeArrowheads="1"/>
          </p:cNvPicPr>
          <p:nvPr/>
        </p:nvPicPr>
        <p:blipFill>
          <a:blip r:embed="rId3" cstate="print"/>
          <a:srcRect/>
          <a:stretch>
            <a:fillRect/>
          </a:stretch>
        </p:blipFill>
        <p:spPr bwMode="auto">
          <a:xfrm>
            <a:off x="2428860" y="1928802"/>
            <a:ext cx="2071702" cy="3000396"/>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5072066" y="1928802"/>
            <a:ext cx="1924050" cy="3000396"/>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a:t>
            </a:r>
            <a:r>
              <a:rPr lang="es-ES" sz="4000" b="1" dirty="0" smtClean="0"/>
              <a:t>  </a:t>
            </a:r>
            <a:br>
              <a:rPr lang="es-ES" sz="4000" b="1" dirty="0" smtClean="0"/>
            </a:br>
            <a:r>
              <a:rPr lang="es-ES" sz="4000" b="1" dirty="0" smtClean="0">
                <a:solidFill>
                  <a:srgbClr val="BF9900"/>
                </a:solidFill>
                <a:latin typeface="Arial" charset="0"/>
                <a:cs typeface="Arial" charset="0"/>
                <a:sym typeface="Arial" charset="0"/>
              </a:rPr>
              <a:t> </a:t>
            </a:r>
            <a:r>
              <a:rPr lang="es-ES" sz="4000" b="1" dirty="0" smtClean="0">
                <a:solidFill>
                  <a:schemeClr val="accent6">
                    <a:lumMod val="75000"/>
                  </a:schemeClr>
                </a:solidFill>
              </a:rPr>
              <a:t>Step 3- Design of the smart UCO bin</a:t>
            </a:r>
            <a:r>
              <a:rPr lang="es-ES" sz="4000" b="1" dirty="0" smtClean="0">
                <a:solidFill>
                  <a:schemeClr val="accent6">
                    <a:lumMod val="75000"/>
                  </a:schemeClr>
                </a:solidFill>
                <a:sym typeface="Arial" charset="0"/>
              </a:rPr>
              <a:t/>
            </a:r>
            <a:br>
              <a:rPr lang="es-ES" sz="4000" b="1" dirty="0" smtClean="0">
                <a:solidFill>
                  <a:schemeClr val="accent6">
                    <a:lumMod val="75000"/>
                  </a:schemeClr>
                </a:solidFill>
                <a:sym typeface="Arial"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9" name="8 - Ορθογώνιο"/>
          <p:cNvSpPr/>
          <p:nvPr/>
        </p:nvSpPr>
        <p:spPr>
          <a:xfrm>
            <a:off x="1928794" y="1142984"/>
            <a:ext cx="5286412" cy="461665"/>
          </a:xfrm>
          <a:prstGeom prst="rect">
            <a:avLst/>
          </a:prstGeom>
        </p:spPr>
        <p:txBody>
          <a:bodyPr wrap="square">
            <a:spAutoFit/>
          </a:bodyPr>
          <a:lstStyle/>
          <a:p>
            <a:pPr algn="ctr">
              <a:buClr>
                <a:srgbClr val="000000"/>
              </a:buClr>
              <a:buFont typeface="Arial" charset="0"/>
              <a:buNone/>
            </a:pPr>
            <a:r>
              <a:rPr lang="en-US" sz="2400" dirty="0" smtClean="0">
                <a:solidFill>
                  <a:srgbClr val="4B734B"/>
                </a:solidFill>
              </a:rPr>
              <a:t>Smart UCO collection system – recycling</a:t>
            </a:r>
            <a:endParaRPr lang="el-GR" sz="2400" dirty="0">
              <a:solidFill>
                <a:srgbClr val="4B734B"/>
              </a:solidFill>
            </a:endParaRPr>
          </a:p>
        </p:txBody>
      </p:sp>
      <p:pic>
        <p:nvPicPr>
          <p:cNvPr id="2050" name="Picture 2"/>
          <p:cNvPicPr>
            <a:picLocks noChangeAspect="1" noChangeArrowheads="1"/>
          </p:cNvPicPr>
          <p:nvPr/>
        </p:nvPicPr>
        <p:blipFill>
          <a:blip r:embed="rId3" cstate="print"/>
          <a:srcRect/>
          <a:stretch>
            <a:fillRect/>
          </a:stretch>
        </p:blipFill>
        <p:spPr bwMode="auto">
          <a:xfrm>
            <a:off x="6143636" y="2071678"/>
            <a:ext cx="2290765" cy="3000396"/>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3571868" y="2071678"/>
            <a:ext cx="2147889" cy="3000396"/>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a:stretch>
            <a:fillRect/>
          </a:stretch>
        </p:blipFill>
        <p:spPr bwMode="auto">
          <a:xfrm>
            <a:off x="857224" y="2000240"/>
            <a:ext cx="2357453" cy="3071834"/>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a:t>
            </a:r>
            <a:r>
              <a:rPr lang="es-ES" sz="4000" b="1" dirty="0" smtClean="0"/>
              <a:t>  </a:t>
            </a:r>
            <a:br>
              <a:rPr lang="es-ES" sz="4000" b="1" dirty="0" smtClean="0"/>
            </a:br>
            <a:r>
              <a:rPr lang="es-ES" sz="4000" b="1" dirty="0" smtClean="0">
                <a:solidFill>
                  <a:srgbClr val="BF9900"/>
                </a:solidFill>
                <a:latin typeface="Arial" charset="0"/>
                <a:cs typeface="Arial" charset="0"/>
                <a:sym typeface="Arial" charset="0"/>
              </a:rPr>
              <a:t> </a:t>
            </a:r>
            <a:r>
              <a:rPr lang="es-ES" sz="4000" b="1" dirty="0" smtClean="0">
                <a:solidFill>
                  <a:schemeClr val="accent6">
                    <a:lumMod val="75000"/>
                  </a:schemeClr>
                </a:solidFill>
              </a:rPr>
              <a:t>Step 3- Design of the smart UCO bin</a:t>
            </a:r>
            <a:r>
              <a:rPr lang="es-ES" sz="4000" b="1" dirty="0" smtClean="0">
                <a:solidFill>
                  <a:schemeClr val="accent6">
                    <a:lumMod val="75000"/>
                  </a:schemeClr>
                </a:solidFill>
                <a:sym typeface="Arial" charset="0"/>
              </a:rPr>
              <a:t/>
            </a:r>
            <a:br>
              <a:rPr lang="es-ES" sz="4000" b="1" dirty="0" smtClean="0">
                <a:solidFill>
                  <a:schemeClr val="accent6">
                    <a:lumMod val="75000"/>
                  </a:schemeClr>
                </a:solidFill>
                <a:sym typeface="Arial"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9" name="8 - Ορθογώνιο"/>
          <p:cNvSpPr/>
          <p:nvPr/>
        </p:nvSpPr>
        <p:spPr>
          <a:xfrm>
            <a:off x="1928794" y="1142984"/>
            <a:ext cx="5286412" cy="461665"/>
          </a:xfrm>
          <a:prstGeom prst="rect">
            <a:avLst/>
          </a:prstGeom>
        </p:spPr>
        <p:txBody>
          <a:bodyPr wrap="square">
            <a:spAutoFit/>
          </a:bodyPr>
          <a:lstStyle/>
          <a:p>
            <a:pPr algn="ctr">
              <a:buClr>
                <a:srgbClr val="000000"/>
              </a:buClr>
              <a:buFont typeface="Arial" charset="0"/>
              <a:buNone/>
            </a:pPr>
            <a:r>
              <a:rPr lang="en-US" sz="2400" dirty="0" smtClean="0">
                <a:solidFill>
                  <a:srgbClr val="4B734B"/>
                </a:solidFill>
              </a:rPr>
              <a:t>Smart UCO collection system – recycling</a:t>
            </a:r>
            <a:endParaRPr lang="el-GR" sz="2400" dirty="0">
              <a:solidFill>
                <a:srgbClr val="4B734B"/>
              </a:solidFill>
            </a:endParaRPr>
          </a:p>
        </p:txBody>
      </p:sp>
      <p:pic>
        <p:nvPicPr>
          <p:cNvPr id="3074" name="Picture 2"/>
          <p:cNvPicPr>
            <a:picLocks noChangeAspect="1" noChangeArrowheads="1"/>
          </p:cNvPicPr>
          <p:nvPr/>
        </p:nvPicPr>
        <p:blipFill>
          <a:blip r:embed="rId3" cstate="print"/>
          <a:srcRect/>
          <a:stretch>
            <a:fillRect/>
          </a:stretch>
        </p:blipFill>
        <p:spPr bwMode="auto">
          <a:xfrm>
            <a:off x="1928794" y="2000240"/>
            <a:ext cx="2500330" cy="3357586"/>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4786314" y="2071677"/>
            <a:ext cx="2571768" cy="3214711"/>
          </a:xfrm>
          <a:prstGeom prst="rect">
            <a:avLst/>
          </a:prstGeom>
          <a:noFill/>
          <a:ln w="9525">
            <a:noFill/>
            <a:miter lim="800000"/>
            <a:headEnd/>
            <a:tailEnd/>
          </a:ln>
          <a:effectLst/>
        </p:spPr>
      </p:pic>
      <p:sp>
        <p:nvSpPr>
          <p:cNvPr id="11" name="10 - Ορθογώνιο"/>
          <p:cNvSpPr/>
          <p:nvPr/>
        </p:nvSpPr>
        <p:spPr>
          <a:xfrm rot="10800000" flipV="1">
            <a:off x="1500166" y="5534405"/>
            <a:ext cx="6500858" cy="646331"/>
          </a:xfrm>
          <a:prstGeom prst="rect">
            <a:avLst/>
          </a:prstGeom>
        </p:spPr>
        <p:txBody>
          <a:bodyPr wrap="square">
            <a:spAutoFit/>
          </a:bodyPr>
          <a:lstStyle/>
          <a:p>
            <a:r>
              <a:rPr lang="en-US" dirty="0" smtClean="0"/>
              <a:t>INNER BIN: Capacity 120l, height 75 cm, diameter 54 cm, with handles 60cm </a:t>
            </a:r>
            <a:endParaRPr lang="el-G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a:t>
            </a:r>
            <a:r>
              <a:rPr lang="es-ES" sz="4000" b="1" dirty="0" smtClean="0"/>
              <a:t>  </a:t>
            </a:r>
            <a:br>
              <a:rPr lang="es-ES" sz="4000" b="1" dirty="0" smtClean="0"/>
            </a:br>
            <a:r>
              <a:rPr lang="es-ES" sz="4000" b="1" dirty="0" smtClean="0">
                <a:solidFill>
                  <a:srgbClr val="BF9900"/>
                </a:solidFill>
                <a:latin typeface="Arial" charset="0"/>
                <a:cs typeface="Arial" charset="0"/>
                <a:sym typeface="Arial" charset="0"/>
              </a:rPr>
              <a:t> </a:t>
            </a:r>
            <a:r>
              <a:rPr lang="es-ES" sz="4000" b="1" dirty="0" smtClean="0">
                <a:solidFill>
                  <a:schemeClr val="accent6">
                    <a:lumMod val="75000"/>
                  </a:schemeClr>
                </a:solidFill>
              </a:rPr>
              <a:t>Step 3- Design of the smart UCO bin</a:t>
            </a:r>
            <a:r>
              <a:rPr lang="es-ES" sz="4000" b="1" dirty="0" smtClean="0">
                <a:solidFill>
                  <a:schemeClr val="accent6">
                    <a:lumMod val="75000"/>
                  </a:schemeClr>
                </a:solidFill>
                <a:sym typeface="Arial" charset="0"/>
              </a:rPr>
              <a:t/>
            </a:r>
            <a:br>
              <a:rPr lang="es-ES" sz="4000" b="1" dirty="0" smtClean="0">
                <a:solidFill>
                  <a:schemeClr val="accent6">
                    <a:lumMod val="75000"/>
                  </a:schemeClr>
                </a:solidFill>
                <a:sym typeface="Arial"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9" name="8 - Ορθογώνιο"/>
          <p:cNvSpPr/>
          <p:nvPr/>
        </p:nvSpPr>
        <p:spPr>
          <a:xfrm>
            <a:off x="1928794" y="1142984"/>
            <a:ext cx="5286412" cy="461665"/>
          </a:xfrm>
          <a:prstGeom prst="rect">
            <a:avLst/>
          </a:prstGeom>
        </p:spPr>
        <p:txBody>
          <a:bodyPr wrap="square">
            <a:spAutoFit/>
          </a:bodyPr>
          <a:lstStyle/>
          <a:p>
            <a:pPr algn="ctr">
              <a:buClr>
                <a:srgbClr val="000000"/>
              </a:buClr>
              <a:buFont typeface="Arial" charset="0"/>
              <a:buNone/>
            </a:pPr>
            <a:r>
              <a:rPr lang="en-US" sz="2400" dirty="0" smtClean="0">
                <a:solidFill>
                  <a:srgbClr val="4B734B"/>
                </a:solidFill>
              </a:rPr>
              <a:t>Smart UCO collection system – recycling</a:t>
            </a:r>
            <a:endParaRPr lang="el-GR" sz="2400" dirty="0">
              <a:solidFill>
                <a:srgbClr val="4B734B"/>
              </a:solidFill>
            </a:endParaRPr>
          </a:p>
        </p:txBody>
      </p:sp>
      <p:pic>
        <p:nvPicPr>
          <p:cNvPr id="8" name="Εικόνα 8"/>
          <p:cNvPicPr>
            <a:picLocks noChangeAspect="1"/>
          </p:cNvPicPr>
          <p:nvPr/>
        </p:nvPicPr>
        <p:blipFill>
          <a:blip r:embed="rId3" cstate="print"/>
          <a:srcRect/>
          <a:stretch>
            <a:fillRect/>
          </a:stretch>
        </p:blipFill>
        <p:spPr bwMode="auto">
          <a:xfrm>
            <a:off x="63500" y="1771650"/>
            <a:ext cx="2341563" cy="493713"/>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63500" y="2265363"/>
            <a:ext cx="2586038" cy="3573462"/>
          </a:xfrm>
          <a:prstGeom prst="rect">
            <a:avLst/>
          </a:prstGeom>
          <a:noFill/>
          <a:ln w="9525">
            <a:noFill/>
            <a:miter lim="800000"/>
            <a:headEnd/>
            <a:tailEnd/>
          </a:ln>
        </p:spPr>
      </p:pic>
      <p:pic>
        <p:nvPicPr>
          <p:cNvPr id="13" name="Εικόνα 11"/>
          <p:cNvPicPr>
            <a:picLocks noChangeAspect="1"/>
          </p:cNvPicPr>
          <p:nvPr/>
        </p:nvPicPr>
        <p:blipFill>
          <a:blip r:embed="rId5" cstate="print"/>
          <a:srcRect/>
          <a:stretch>
            <a:fillRect/>
          </a:stretch>
        </p:blipFill>
        <p:spPr bwMode="auto">
          <a:xfrm>
            <a:off x="2857488" y="1862138"/>
            <a:ext cx="6286512" cy="3384550"/>
          </a:xfrm>
          <a:prstGeom prst="rect">
            <a:avLst/>
          </a:prstGeom>
          <a:noFill/>
          <a:ln w="9525">
            <a:noFill/>
            <a:miter lim="800000"/>
            <a:headEnd/>
            <a:tailEnd/>
          </a:ln>
        </p:spPr>
      </p:pic>
      <p:sp>
        <p:nvSpPr>
          <p:cNvPr id="14" name="6 - Ορθογώνιο">
            <a:extLst>
              <a:ext uri="{FF2B5EF4-FFF2-40B4-BE49-F238E27FC236}"/>
            </a:extLst>
          </p:cNvPr>
          <p:cNvSpPr/>
          <p:nvPr/>
        </p:nvSpPr>
        <p:spPr>
          <a:xfrm>
            <a:off x="4500562" y="3857628"/>
            <a:ext cx="2857520" cy="1877437"/>
          </a:xfrm>
          <a:prstGeom prst="rect">
            <a:avLst/>
          </a:prstGeom>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600"/>
              </a:spcBef>
              <a:spcAft>
                <a:spcPts val="600"/>
              </a:spcAft>
              <a:buClr>
                <a:srgbClr val="000000"/>
              </a:buClr>
              <a:buFont typeface="Arial"/>
              <a:buNone/>
              <a:defRPr/>
            </a:pPr>
            <a:r>
              <a:rPr lang="en-GB" sz="1600" kern="0" dirty="0">
                <a:cs typeface="Arial" pitchFamily="34" charset="0"/>
                <a:sym typeface="Arial"/>
              </a:rPr>
              <a:t>Bottled UCO vs bulk collection</a:t>
            </a:r>
            <a:r>
              <a:rPr lang="el-GR" sz="1600" kern="0" dirty="0">
                <a:cs typeface="Arial" pitchFamily="34" charset="0"/>
                <a:sym typeface="Arial"/>
              </a:rPr>
              <a:t> </a:t>
            </a:r>
            <a:r>
              <a:rPr lang="en-GB" sz="1600" kern="0" dirty="0">
                <a:cs typeface="Arial" pitchFamily="34" charset="0"/>
                <a:sym typeface="Wingdings" panose="05000000000000000000" pitchFamily="2" charset="2"/>
              </a:rPr>
              <a:t> </a:t>
            </a:r>
            <a:r>
              <a:rPr lang="en-GB" sz="1600" kern="0" dirty="0">
                <a:cs typeface="Arial" pitchFamily="34" charset="0"/>
                <a:sym typeface="Arial"/>
              </a:rPr>
              <a:t>minimize</a:t>
            </a:r>
            <a:r>
              <a:rPr lang="el-GR" sz="1600" kern="0" dirty="0">
                <a:cs typeface="Arial" pitchFamily="34" charset="0"/>
                <a:sym typeface="Arial"/>
              </a:rPr>
              <a:t>:</a:t>
            </a:r>
          </a:p>
          <a:p>
            <a:pPr marL="398463" indent="-228600" fontAlgn="auto">
              <a:spcBef>
                <a:spcPts val="600"/>
              </a:spcBef>
              <a:spcAft>
                <a:spcPts val="600"/>
              </a:spcAft>
              <a:buClr>
                <a:srgbClr val="000000"/>
              </a:buClr>
              <a:buFont typeface="Wingdings" pitchFamily="2" charset="2"/>
              <a:buChar char="ü"/>
              <a:defRPr/>
            </a:pPr>
            <a:r>
              <a:rPr lang="el-GR" sz="1600" kern="0" dirty="0">
                <a:cs typeface="Arial" pitchFamily="34" charset="0"/>
                <a:sym typeface="Arial"/>
              </a:rPr>
              <a:t> </a:t>
            </a:r>
            <a:r>
              <a:rPr lang="en-GB" sz="1600" kern="0" dirty="0">
                <a:cs typeface="Arial" pitchFamily="34" charset="0"/>
                <a:sym typeface="Arial"/>
              </a:rPr>
              <a:t>risk of contamination with other wastes</a:t>
            </a:r>
            <a:endParaRPr lang="el-GR" sz="1600" kern="0" dirty="0">
              <a:cs typeface="Arial" pitchFamily="34" charset="0"/>
              <a:sym typeface="Arial"/>
            </a:endParaRPr>
          </a:p>
          <a:p>
            <a:pPr marL="398463" indent="-228600" fontAlgn="auto">
              <a:spcBef>
                <a:spcPts val="600"/>
              </a:spcBef>
              <a:spcAft>
                <a:spcPts val="600"/>
              </a:spcAft>
              <a:buClr>
                <a:srgbClr val="000000"/>
              </a:buClr>
              <a:buFont typeface="Wingdings" pitchFamily="2" charset="2"/>
              <a:buChar char="ü"/>
              <a:defRPr/>
            </a:pPr>
            <a:r>
              <a:rPr lang="en-GB" sz="1600" kern="0" dirty="0">
                <a:cs typeface="Arial" pitchFamily="34" charset="0"/>
                <a:sym typeface="Arial"/>
              </a:rPr>
              <a:t> aesthetic degradation of bin &amp; surroundings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 </a:t>
            </a:r>
            <a:r>
              <a:rPr lang="es-ES" sz="4000" b="1" dirty="0" smtClean="0"/>
              <a:t> </a:t>
            </a:r>
            <a:br>
              <a:rPr lang="es-ES" sz="4000" b="1" dirty="0" smtClean="0"/>
            </a:br>
            <a:r>
              <a:rPr lang="es-ES" sz="4000" b="1" dirty="0" smtClean="0">
                <a:solidFill>
                  <a:srgbClr val="BF9900"/>
                </a:solidFill>
                <a:latin typeface="Arial" charset="0"/>
                <a:cs typeface="Arial" charset="0"/>
                <a:sym typeface="Arial" charset="0"/>
              </a:rPr>
              <a:t> </a:t>
            </a:r>
            <a:r>
              <a:rPr lang="en-US" sz="4000" b="1" kern="0" dirty="0" smtClean="0">
                <a:solidFill>
                  <a:schemeClr val="accent6">
                    <a:lumMod val="75000"/>
                  </a:schemeClr>
                </a:solidFill>
              </a:rPr>
              <a:t>Step 4- Smart sensors’ installation </a:t>
            </a:r>
            <a:r>
              <a:rPr lang="es-ES" sz="4000" b="1" dirty="0" smtClean="0">
                <a:solidFill>
                  <a:schemeClr val="accent6">
                    <a:lumMod val="75000"/>
                  </a:schemeClr>
                </a:solidFill>
                <a:sym typeface="Arial" charset="0"/>
              </a:rPr>
              <a:t/>
            </a:r>
            <a:br>
              <a:rPr lang="es-ES" sz="4000" b="1" dirty="0" smtClean="0">
                <a:solidFill>
                  <a:schemeClr val="accent6">
                    <a:lumMod val="75000"/>
                  </a:schemeClr>
                </a:solidFill>
                <a:sym typeface="Arial"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pic>
        <p:nvPicPr>
          <p:cNvPr id="10" name="Picture 4" descr="Δεν διατίθεται αυτόματο εναλλακτικό κείμενο."/>
          <p:cNvPicPr>
            <a:picLocks noChangeAspect="1" noChangeArrowheads="1"/>
          </p:cNvPicPr>
          <p:nvPr/>
        </p:nvPicPr>
        <p:blipFill>
          <a:blip r:embed="rId3" cstate="print"/>
          <a:srcRect/>
          <a:stretch>
            <a:fillRect/>
          </a:stretch>
        </p:blipFill>
        <p:spPr bwMode="auto">
          <a:xfrm>
            <a:off x="122238" y="1206500"/>
            <a:ext cx="3014662" cy="3290888"/>
          </a:xfrm>
          <a:prstGeom prst="rect">
            <a:avLst/>
          </a:prstGeom>
          <a:noFill/>
          <a:ln w="9525">
            <a:noFill/>
            <a:miter lim="800000"/>
            <a:headEnd/>
            <a:tailEnd/>
          </a:ln>
        </p:spPr>
      </p:pic>
      <p:pic>
        <p:nvPicPr>
          <p:cNvPr id="11" name="10 - Εικόνα" descr="IMG_20180904_094334339"/>
          <p:cNvPicPr>
            <a:picLocks noChangeAspect="1" noChangeArrowheads="1"/>
          </p:cNvPicPr>
          <p:nvPr/>
        </p:nvPicPr>
        <p:blipFill>
          <a:blip r:embed="rId4" cstate="print"/>
          <a:srcRect/>
          <a:stretch>
            <a:fillRect/>
          </a:stretch>
        </p:blipFill>
        <p:spPr bwMode="auto">
          <a:xfrm>
            <a:off x="3351213" y="1412875"/>
            <a:ext cx="2820987" cy="1746250"/>
          </a:xfrm>
          <a:prstGeom prst="rect">
            <a:avLst/>
          </a:prstGeom>
          <a:noFill/>
          <a:ln w="9525">
            <a:noFill/>
            <a:miter lim="800000"/>
            <a:headEnd/>
            <a:tailEnd/>
          </a:ln>
        </p:spPr>
      </p:pic>
      <p:pic>
        <p:nvPicPr>
          <p:cNvPr id="15" name="Picture 3"/>
          <p:cNvPicPr>
            <a:picLocks noChangeAspect="1" noChangeArrowheads="1"/>
          </p:cNvPicPr>
          <p:nvPr/>
        </p:nvPicPr>
        <p:blipFill>
          <a:blip r:embed="rId5" cstate="print"/>
          <a:srcRect/>
          <a:stretch>
            <a:fillRect/>
          </a:stretch>
        </p:blipFill>
        <p:spPr bwMode="auto">
          <a:xfrm>
            <a:off x="285720" y="5000636"/>
            <a:ext cx="2698750" cy="679450"/>
          </a:xfrm>
          <a:prstGeom prst="rect">
            <a:avLst/>
          </a:prstGeom>
          <a:noFill/>
          <a:ln w="9525">
            <a:noFill/>
            <a:miter lim="800000"/>
            <a:headEnd/>
            <a:tailEnd/>
          </a:ln>
        </p:spPr>
      </p:pic>
      <p:pic>
        <p:nvPicPr>
          <p:cNvPr id="16" name="Εικόνα 32" descr="IMG_20180904_113421945"/>
          <p:cNvPicPr>
            <a:picLocks noChangeAspect="1" noChangeArrowheads="1"/>
          </p:cNvPicPr>
          <p:nvPr/>
        </p:nvPicPr>
        <p:blipFill>
          <a:blip r:embed="rId6" cstate="print"/>
          <a:srcRect/>
          <a:stretch>
            <a:fillRect/>
          </a:stretch>
        </p:blipFill>
        <p:spPr bwMode="auto">
          <a:xfrm rot="16200000">
            <a:off x="6361124" y="1425562"/>
            <a:ext cx="1279525" cy="1571625"/>
          </a:xfrm>
          <a:prstGeom prst="rect">
            <a:avLst/>
          </a:prstGeom>
          <a:noFill/>
          <a:ln w="9525">
            <a:noFill/>
            <a:miter lim="800000"/>
            <a:headEnd/>
            <a:tailEnd/>
          </a:ln>
        </p:spPr>
      </p:pic>
      <p:pic>
        <p:nvPicPr>
          <p:cNvPr id="17" name="Picture 2"/>
          <p:cNvPicPr>
            <a:picLocks noChangeAspect="1"/>
          </p:cNvPicPr>
          <p:nvPr/>
        </p:nvPicPr>
        <p:blipFill>
          <a:blip r:embed="rId7" cstate="print"/>
          <a:srcRect/>
          <a:stretch>
            <a:fillRect/>
          </a:stretch>
        </p:blipFill>
        <p:spPr bwMode="auto">
          <a:xfrm>
            <a:off x="7858148" y="1857364"/>
            <a:ext cx="1025525" cy="839787"/>
          </a:xfrm>
          <a:prstGeom prst="rect">
            <a:avLst/>
          </a:prstGeom>
          <a:noFill/>
          <a:ln w="9525">
            <a:noFill/>
            <a:miter lim="800000"/>
            <a:headEnd/>
            <a:tailEnd/>
          </a:ln>
        </p:spPr>
      </p:pic>
      <p:sp>
        <p:nvSpPr>
          <p:cNvPr id="18" name="5 - TextBox">
            <a:extLst>
              <a:ext uri="{FF2B5EF4-FFF2-40B4-BE49-F238E27FC236}"/>
            </a:extLst>
          </p:cNvPr>
          <p:cNvSpPr txBox="1"/>
          <p:nvPr/>
        </p:nvSpPr>
        <p:spPr>
          <a:xfrm>
            <a:off x="3217863" y="3357562"/>
            <a:ext cx="1395412" cy="2862322"/>
          </a:xfrm>
          <a:prstGeom prst="rect">
            <a:avLst/>
          </a:prstGeom>
          <a:solidFill>
            <a:sysClr val="window" lastClr="FFFFFF"/>
          </a:solidFill>
          <a:ln w="25400" cap="flat" cmpd="sng" algn="ctr">
            <a:solidFill>
              <a:schemeClr val="accent6">
                <a:lumMod val="50000"/>
              </a:schemeClr>
            </a:solidFill>
            <a:prstDash val="solid"/>
          </a:ln>
          <a:effectLst/>
        </p:spPr>
        <p:txBody>
          <a:bodyPr wrap="square">
            <a:spAutoFit/>
          </a:bodyPr>
          <a:lstStyle/>
          <a:p>
            <a:pPr algn="ctr" fontAlgn="auto">
              <a:spcBef>
                <a:spcPts val="0"/>
              </a:spcBef>
              <a:spcAft>
                <a:spcPts val="0"/>
              </a:spcAft>
              <a:defRPr/>
            </a:pPr>
            <a:r>
              <a:rPr lang="en-GB" b="1" kern="0" dirty="0">
                <a:solidFill>
                  <a:prstClr val="black"/>
                </a:solidFill>
                <a:latin typeface="Arial" pitchFamily="34" charset="0"/>
                <a:cs typeface="Arial" pitchFamily="34" charset="0"/>
                <a:sym typeface="Arial"/>
              </a:rPr>
              <a:t>Data recorded by the sensors are transferred wirelessly through GSM, in real time</a:t>
            </a:r>
            <a:endParaRPr lang="el-GR" b="1" kern="0" dirty="0">
              <a:solidFill>
                <a:prstClr val="black"/>
              </a:solidFill>
              <a:latin typeface="Arial" pitchFamily="34" charset="0"/>
              <a:cs typeface="Arial" pitchFamily="34" charset="0"/>
              <a:sym typeface="Arial"/>
            </a:endParaRPr>
          </a:p>
        </p:txBody>
      </p:sp>
      <p:sp>
        <p:nvSpPr>
          <p:cNvPr id="19" name="4 - Ορθογώνιο">
            <a:extLst>
              <a:ext uri="{FF2B5EF4-FFF2-40B4-BE49-F238E27FC236}"/>
            </a:extLst>
          </p:cNvPr>
          <p:cNvSpPr/>
          <p:nvPr/>
        </p:nvSpPr>
        <p:spPr>
          <a:xfrm>
            <a:off x="5040313" y="3284538"/>
            <a:ext cx="4030662" cy="2662237"/>
          </a:xfrm>
          <a:prstGeom prst="rect">
            <a:avLst/>
          </a:prstGeom>
          <a:solidFill>
            <a:sysClr val="window" lastClr="FFFFFF"/>
          </a:solidFill>
          <a:ln w="25400" cap="flat" cmpd="sng" algn="ctr">
            <a:solidFill>
              <a:schemeClr val="accent6">
                <a:lumMod val="50000"/>
              </a:schemeClr>
            </a:solidFill>
            <a:prstDash val="solid"/>
          </a:ln>
          <a:effectLst/>
        </p:spPr>
        <p:txBody>
          <a:bodyPr>
            <a:spAutoFit/>
          </a:bodyPr>
          <a:lstStyle/>
          <a:p>
            <a:pPr marL="342900" indent="-342900" fontAlgn="auto">
              <a:lnSpc>
                <a:spcPct val="107000"/>
              </a:lnSpc>
              <a:spcBef>
                <a:spcPts val="300"/>
              </a:spcBef>
              <a:spcAft>
                <a:spcPts val="300"/>
              </a:spcAft>
              <a:buClr>
                <a:srgbClr val="4B731F"/>
              </a:buClr>
              <a:buSzPct val="120000"/>
              <a:defRPr/>
            </a:pPr>
            <a:r>
              <a:rPr lang="en-GB" sz="1600" kern="0" dirty="0">
                <a:solidFill>
                  <a:srgbClr val="B0CCB0">
                    <a:lumMod val="50000"/>
                  </a:srgbClr>
                </a:solidFill>
                <a:latin typeface="Arial" pitchFamily="34" charset="0"/>
                <a:ea typeface="Calibri"/>
                <a:cs typeface="Arial" pitchFamily="34" charset="0"/>
                <a:sym typeface="Arial"/>
              </a:rPr>
              <a:t>A software application allows</a:t>
            </a:r>
            <a:r>
              <a:rPr lang="el-GR" sz="1600" kern="0" dirty="0">
                <a:solidFill>
                  <a:srgbClr val="B0CCB0">
                    <a:lumMod val="50000"/>
                  </a:srgbClr>
                </a:solidFill>
                <a:latin typeface="Arial" pitchFamily="34" charset="0"/>
                <a:ea typeface="Calibri"/>
                <a:cs typeface="Arial" pitchFamily="34" charset="0"/>
                <a:sym typeface="Arial"/>
              </a:rPr>
              <a:t>:</a:t>
            </a:r>
            <a:endParaRPr lang="en-GB" sz="1600" kern="0" dirty="0">
              <a:solidFill>
                <a:srgbClr val="B0CCB0">
                  <a:lumMod val="50000"/>
                </a:srgbClr>
              </a:solidFill>
              <a:latin typeface="Arial" pitchFamily="34" charset="0"/>
              <a:ea typeface="Calibri"/>
              <a:cs typeface="Arial" pitchFamily="34" charset="0"/>
              <a:sym typeface="Arial"/>
            </a:endParaRPr>
          </a:p>
          <a:p>
            <a:pPr marL="342900" indent="-342900" fontAlgn="auto">
              <a:lnSpc>
                <a:spcPct val="107000"/>
              </a:lnSpc>
              <a:spcBef>
                <a:spcPts val="300"/>
              </a:spcBef>
              <a:spcAft>
                <a:spcPts val="300"/>
              </a:spcAft>
              <a:buClr>
                <a:srgbClr val="4B731F"/>
              </a:buClr>
              <a:buSzPct val="120000"/>
              <a:buFont typeface="Wingdings" pitchFamily="2" charset="2"/>
              <a:buChar char="ü"/>
              <a:defRPr/>
            </a:pPr>
            <a:r>
              <a:rPr lang="en-GB" sz="1600" kern="0" dirty="0">
                <a:solidFill>
                  <a:prstClr val="black"/>
                </a:solidFill>
                <a:latin typeface="Arial" pitchFamily="34" charset="0"/>
                <a:ea typeface="Calibri"/>
                <a:cs typeface="Arial" pitchFamily="34" charset="0"/>
                <a:sym typeface="Arial"/>
              </a:rPr>
              <a:t>m</a:t>
            </a:r>
            <a:r>
              <a:rPr lang="en-GB" sz="1600" kern="0" dirty="0" err="1">
                <a:solidFill>
                  <a:prstClr val="black"/>
                </a:solidFill>
                <a:latin typeface="Arial" pitchFamily="34" charset="0"/>
                <a:ea typeface="Calibri"/>
                <a:cs typeface="Arial" pitchFamily="34" charset="0"/>
                <a:sym typeface="Arial"/>
              </a:rPr>
              <a:t>onitoring</a:t>
            </a:r>
            <a:r>
              <a:rPr lang="en-GB" sz="1600" kern="0" dirty="0">
                <a:solidFill>
                  <a:prstClr val="black"/>
                </a:solidFill>
                <a:latin typeface="Arial" pitchFamily="34" charset="0"/>
                <a:ea typeface="Calibri"/>
                <a:cs typeface="Arial" pitchFamily="34" charset="0"/>
                <a:sym typeface="Arial"/>
              </a:rPr>
              <a:t> of a bin’s fill level 0 - 100%</a:t>
            </a:r>
            <a:endParaRPr lang="el-GR" sz="1600" kern="0" dirty="0">
              <a:solidFill>
                <a:prstClr val="black"/>
              </a:solidFill>
              <a:latin typeface="Arial" pitchFamily="34" charset="0"/>
              <a:ea typeface="Calibri"/>
              <a:cs typeface="Arial" pitchFamily="34" charset="0"/>
              <a:sym typeface="Arial"/>
            </a:endParaRPr>
          </a:p>
          <a:p>
            <a:pPr marL="342900" indent="-342900" fontAlgn="auto">
              <a:lnSpc>
                <a:spcPct val="107000"/>
              </a:lnSpc>
              <a:spcBef>
                <a:spcPts val="300"/>
              </a:spcBef>
              <a:spcAft>
                <a:spcPts val="300"/>
              </a:spcAft>
              <a:buClr>
                <a:srgbClr val="4B731F"/>
              </a:buClr>
              <a:buSzPct val="120000"/>
              <a:buFont typeface="Wingdings" pitchFamily="2" charset="2"/>
              <a:buChar char="ü"/>
              <a:defRPr/>
            </a:pPr>
            <a:r>
              <a:rPr lang="en-GB" sz="1600" kern="0" dirty="0">
                <a:solidFill>
                  <a:prstClr val="black"/>
                </a:solidFill>
                <a:latin typeface="Arial" pitchFamily="34" charset="0"/>
                <a:ea typeface="Calibri"/>
                <a:cs typeface="Arial" pitchFamily="34" charset="0"/>
                <a:sym typeface="Arial"/>
              </a:rPr>
              <a:t>tracking its location</a:t>
            </a:r>
            <a:r>
              <a:rPr lang="el-GR" sz="1600" kern="0" dirty="0">
                <a:solidFill>
                  <a:prstClr val="black"/>
                </a:solidFill>
                <a:latin typeface="Arial" pitchFamily="34" charset="0"/>
                <a:ea typeface="Calibri"/>
                <a:cs typeface="Arial" pitchFamily="34" charset="0"/>
                <a:sym typeface="Arial"/>
              </a:rPr>
              <a:t> </a:t>
            </a:r>
            <a:r>
              <a:rPr lang="en-US" sz="1600" kern="0" dirty="0">
                <a:solidFill>
                  <a:prstClr val="black"/>
                </a:solidFill>
                <a:latin typeface="Arial" pitchFamily="34" charset="0"/>
                <a:ea typeface="Calibri"/>
                <a:cs typeface="Arial" pitchFamily="34" charset="0"/>
                <a:sym typeface="Arial"/>
              </a:rPr>
              <a:t>in the city </a:t>
            </a:r>
            <a:r>
              <a:rPr lang="el-GR" sz="1600" kern="0" dirty="0">
                <a:solidFill>
                  <a:prstClr val="black"/>
                </a:solidFill>
                <a:latin typeface="Arial" pitchFamily="34" charset="0"/>
                <a:ea typeface="Calibri"/>
                <a:cs typeface="Arial" pitchFamily="34" charset="0"/>
                <a:sym typeface="Arial"/>
              </a:rPr>
              <a:t>(</a:t>
            </a:r>
            <a:r>
              <a:rPr lang="en-GB" sz="1600" kern="0" dirty="0">
                <a:solidFill>
                  <a:prstClr val="black"/>
                </a:solidFill>
                <a:latin typeface="Arial" pitchFamily="34" charset="0"/>
                <a:ea typeface="Calibri"/>
                <a:cs typeface="Arial" pitchFamily="34" charset="0"/>
                <a:sym typeface="Arial"/>
              </a:rPr>
              <a:t>GPS</a:t>
            </a:r>
            <a:r>
              <a:rPr lang="el-GR" sz="1600" kern="0" dirty="0">
                <a:solidFill>
                  <a:prstClr val="black"/>
                </a:solidFill>
                <a:latin typeface="Arial" pitchFamily="34" charset="0"/>
                <a:ea typeface="Calibri"/>
                <a:cs typeface="Arial" pitchFamily="34" charset="0"/>
                <a:sym typeface="Arial"/>
              </a:rPr>
              <a:t>) </a:t>
            </a:r>
            <a:r>
              <a:rPr lang="en-US" sz="1600" kern="0" dirty="0">
                <a:solidFill>
                  <a:prstClr val="black"/>
                </a:solidFill>
                <a:latin typeface="Arial" pitchFamily="34" charset="0"/>
                <a:ea typeface="Calibri"/>
                <a:cs typeface="Arial" pitchFamily="34" charset="0"/>
                <a:sym typeface="Arial"/>
              </a:rPr>
              <a:t>with </a:t>
            </a:r>
            <a:r>
              <a:rPr lang="el-GR" sz="1600" kern="0" dirty="0">
                <a:solidFill>
                  <a:prstClr val="black"/>
                </a:solidFill>
                <a:latin typeface="Arial" pitchFamily="34" charset="0"/>
                <a:ea typeface="Calibri"/>
                <a:cs typeface="Arial" pitchFamily="34" charset="0"/>
                <a:sym typeface="Arial"/>
              </a:rPr>
              <a:t>2.5 </a:t>
            </a:r>
            <a:r>
              <a:rPr lang="en-GB" sz="1600" kern="0" dirty="0">
                <a:solidFill>
                  <a:prstClr val="black"/>
                </a:solidFill>
                <a:latin typeface="Arial" pitchFamily="34" charset="0"/>
                <a:ea typeface="Calibri"/>
                <a:cs typeface="Arial" pitchFamily="34" charset="0"/>
                <a:sym typeface="Arial"/>
              </a:rPr>
              <a:t>m accuracy </a:t>
            </a:r>
            <a:endParaRPr lang="el-GR" sz="1600" kern="0" dirty="0">
              <a:solidFill>
                <a:prstClr val="black">
                  <a:lumMod val="75000"/>
                  <a:lumOff val="25000"/>
                </a:prstClr>
              </a:solidFill>
              <a:latin typeface="Arial" pitchFamily="34" charset="0"/>
              <a:ea typeface="Calibri"/>
              <a:cs typeface="Arial" pitchFamily="34" charset="0"/>
              <a:sym typeface="Arial"/>
            </a:endParaRPr>
          </a:p>
          <a:p>
            <a:pPr marL="342900" indent="-342900" fontAlgn="auto">
              <a:lnSpc>
                <a:spcPct val="107000"/>
              </a:lnSpc>
              <a:spcBef>
                <a:spcPts val="300"/>
              </a:spcBef>
              <a:spcAft>
                <a:spcPts val="300"/>
              </a:spcAft>
              <a:buClr>
                <a:srgbClr val="4B731F"/>
              </a:buClr>
              <a:buSzPct val="120000"/>
              <a:buFont typeface="Wingdings" pitchFamily="2" charset="2"/>
              <a:buNone/>
              <a:defRPr/>
            </a:pPr>
            <a:r>
              <a:rPr lang="en-GB" sz="1600" kern="0" dirty="0">
                <a:solidFill>
                  <a:srgbClr val="B0CCB0">
                    <a:lumMod val="50000"/>
                  </a:srgbClr>
                </a:solidFill>
                <a:latin typeface="Arial" pitchFamily="34" charset="0"/>
                <a:ea typeface="Calibri"/>
                <a:cs typeface="Arial" pitchFamily="34" charset="0"/>
                <a:sym typeface="Arial"/>
              </a:rPr>
              <a:t> Alert message: </a:t>
            </a:r>
          </a:p>
          <a:p>
            <a:pPr marL="342900" indent="-342900" fontAlgn="auto">
              <a:lnSpc>
                <a:spcPct val="107000"/>
              </a:lnSpc>
              <a:spcBef>
                <a:spcPts val="300"/>
              </a:spcBef>
              <a:spcAft>
                <a:spcPts val="300"/>
              </a:spcAft>
              <a:buClr>
                <a:srgbClr val="4B731F"/>
              </a:buClr>
              <a:buSzPct val="120000"/>
              <a:buFont typeface="Wingdings" pitchFamily="2" charset="2"/>
              <a:buChar char="ü"/>
              <a:defRPr/>
            </a:pPr>
            <a:r>
              <a:rPr lang="en-GB" sz="1600" kern="0" dirty="0">
                <a:solidFill>
                  <a:prstClr val="black"/>
                </a:solidFill>
                <a:latin typeface="Arial" pitchFamily="34" charset="0"/>
                <a:ea typeface="Calibri"/>
                <a:cs typeface="Arial" pitchFamily="34" charset="0"/>
                <a:sym typeface="Arial"/>
              </a:rPr>
              <a:t>bin non authorised movement</a:t>
            </a:r>
            <a:endParaRPr lang="el-GR" sz="1600" kern="0" dirty="0">
              <a:solidFill>
                <a:prstClr val="black"/>
              </a:solidFill>
              <a:latin typeface="Arial" pitchFamily="34" charset="0"/>
              <a:ea typeface="Calibri"/>
              <a:cs typeface="Arial" pitchFamily="34" charset="0"/>
              <a:sym typeface="Arial"/>
            </a:endParaRPr>
          </a:p>
          <a:p>
            <a:pPr marL="342900" indent="-342900" fontAlgn="auto">
              <a:lnSpc>
                <a:spcPct val="107000"/>
              </a:lnSpc>
              <a:spcBef>
                <a:spcPts val="300"/>
              </a:spcBef>
              <a:spcAft>
                <a:spcPts val="300"/>
              </a:spcAft>
              <a:buClr>
                <a:srgbClr val="4B731F"/>
              </a:buClr>
              <a:buSzPct val="120000"/>
              <a:buFont typeface="Wingdings" pitchFamily="2" charset="2"/>
              <a:buChar char="ü"/>
              <a:defRPr/>
            </a:pPr>
            <a:r>
              <a:rPr lang="en-GB" sz="1600" kern="0" dirty="0">
                <a:solidFill>
                  <a:prstClr val="black"/>
                </a:solidFill>
                <a:latin typeface="Arial" pitchFamily="34" charset="0"/>
                <a:ea typeface="Calibri"/>
                <a:cs typeface="Arial" pitchFamily="34" charset="0"/>
                <a:sym typeface="Arial"/>
              </a:rPr>
              <a:t>to selected fill rate</a:t>
            </a:r>
            <a:endParaRPr lang="el-GR" sz="1600" kern="0" dirty="0">
              <a:solidFill>
                <a:prstClr val="black"/>
              </a:solidFill>
              <a:latin typeface="Arial" pitchFamily="34" charset="0"/>
              <a:ea typeface="Calibri"/>
              <a:cs typeface="Arial" pitchFamily="34" charset="0"/>
              <a:sym typeface="Arial"/>
            </a:endParaRPr>
          </a:p>
          <a:p>
            <a:pPr marL="342900" indent="-342900" fontAlgn="auto">
              <a:lnSpc>
                <a:spcPct val="107000"/>
              </a:lnSpc>
              <a:spcBef>
                <a:spcPts val="300"/>
              </a:spcBef>
              <a:spcAft>
                <a:spcPts val="300"/>
              </a:spcAft>
              <a:buClr>
                <a:srgbClr val="4B731F"/>
              </a:buClr>
              <a:buSzPct val="120000"/>
              <a:buFont typeface="Wingdings" pitchFamily="2" charset="2"/>
              <a:buChar char="ü"/>
              <a:defRPr/>
            </a:pPr>
            <a:r>
              <a:rPr lang="en-GB" sz="1600" kern="0" dirty="0">
                <a:solidFill>
                  <a:prstClr val="black"/>
                </a:solidFill>
                <a:latin typeface="Arial" pitchFamily="34" charset="0"/>
                <a:ea typeface="Calibri"/>
                <a:cs typeface="Arial" pitchFamily="34" charset="0"/>
                <a:sym typeface="Arial"/>
              </a:rPr>
              <a:t>for unexpectedly temperature raise</a:t>
            </a:r>
            <a:endParaRPr lang="el-GR" sz="1600" kern="0" dirty="0">
              <a:solidFill>
                <a:prstClr val="black"/>
              </a:solidFill>
              <a:latin typeface="Arial" pitchFamily="34" charset="0"/>
              <a:ea typeface="Calibri"/>
              <a:cs typeface="Arial" pitchFamily="34" charset="0"/>
              <a:sym typeface="Arial"/>
            </a:endParaRPr>
          </a:p>
        </p:txBody>
      </p:sp>
      <p:cxnSp>
        <p:nvCxnSpPr>
          <p:cNvPr id="20" name="7 - Ευθύγραμμο βέλος σύνδεσης"/>
          <p:cNvCxnSpPr>
            <a:cxnSpLocks/>
          </p:cNvCxnSpPr>
          <p:nvPr/>
        </p:nvCxnSpPr>
        <p:spPr bwMode="auto">
          <a:xfrm>
            <a:off x="4714876" y="4714884"/>
            <a:ext cx="323850" cy="0"/>
          </a:xfrm>
          <a:prstGeom prst="straightConnector1">
            <a:avLst/>
          </a:prstGeom>
          <a:noFill/>
          <a:ln w="28575" algn="ctr">
            <a:solidFill>
              <a:srgbClr val="6EA072"/>
            </a:solidFill>
            <a:round/>
            <a:headEnd/>
            <a:tailEnd type="arrow"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a:t>
            </a:r>
            <a:r>
              <a:rPr lang="es-ES" sz="4000" b="1" dirty="0" smtClean="0"/>
              <a:t>  </a:t>
            </a:r>
            <a:br>
              <a:rPr lang="es-ES" sz="4000" b="1" dirty="0" smtClean="0"/>
            </a:br>
            <a:r>
              <a:rPr lang="es-ES" sz="4000" b="1" dirty="0" smtClean="0">
                <a:solidFill>
                  <a:srgbClr val="BF9900"/>
                </a:solidFill>
                <a:latin typeface="Arial" charset="0"/>
                <a:cs typeface="Arial" charset="0"/>
                <a:sym typeface="Arial" charset="0"/>
              </a:rPr>
              <a:t> </a:t>
            </a:r>
            <a:r>
              <a:rPr lang="es-ES" sz="4000" b="1" dirty="0" smtClean="0">
                <a:solidFill>
                  <a:schemeClr val="accent6">
                    <a:lumMod val="75000"/>
                  </a:schemeClr>
                </a:solidFill>
              </a:rPr>
              <a:t>Step 5- </a:t>
            </a:r>
            <a:r>
              <a:rPr lang="en-US" sz="4000" b="1" dirty="0" smtClean="0">
                <a:solidFill>
                  <a:schemeClr val="accent6">
                    <a:lumMod val="75000"/>
                  </a:schemeClr>
                </a:solidFill>
              </a:rPr>
              <a:t>Siting of the smart UCO bins</a:t>
            </a:r>
            <a:r>
              <a:rPr lang="es-ES" sz="4000" b="1" dirty="0" smtClean="0">
                <a:solidFill>
                  <a:schemeClr val="accent6">
                    <a:lumMod val="75000"/>
                  </a:schemeClr>
                </a:solidFill>
                <a:sym typeface="Arial" charset="0"/>
              </a:rPr>
              <a:t/>
            </a:r>
            <a:br>
              <a:rPr lang="es-ES" sz="4000" b="1" dirty="0" smtClean="0">
                <a:solidFill>
                  <a:schemeClr val="accent6">
                    <a:lumMod val="75000"/>
                  </a:schemeClr>
                </a:solidFill>
                <a:sym typeface="Arial"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pic>
        <p:nvPicPr>
          <p:cNvPr id="13" name="Picture 2"/>
          <p:cNvPicPr>
            <a:picLocks noChangeAspect="1" noChangeArrowheads="1"/>
          </p:cNvPicPr>
          <p:nvPr/>
        </p:nvPicPr>
        <p:blipFill>
          <a:blip r:embed="rId3" cstate="print"/>
          <a:srcRect/>
          <a:stretch>
            <a:fillRect/>
          </a:stretch>
        </p:blipFill>
        <p:spPr bwMode="auto">
          <a:xfrm>
            <a:off x="-7938" y="1166813"/>
            <a:ext cx="7388226" cy="4760912"/>
          </a:xfrm>
          <a:prstGeom prst="rect">
            <a:avLst/>
          </a:prstGeom>
          <a:noFill/>
          <a:ln w="9525">
            <a:noFill/>
            <a:miter lim="800000"/>
            <a:headEnd/>
            <a:tailEnd/>
          </a:ln>
        </p:spPr>
      </p:pic>
      <p:pic>
        <p:nvPicPr>
          <p:cNvPr id="14" name="Εικόνα 15" descr="C:\Users\aris_resel\AppData\Local\Microsoft\Windows\INetCache\Content.Word\Κουμπές (2).jpg"/>
          <p:cNvPicPr>
            <a:picLocks noChangeAspect="1" noChangeArrowheads="1"/>
          </p:cNvPicPr>
          <p:nvPr/>
        </p:nvPicPr>
        <p:blipFill>
          <a:blip r:embed="rId4" cstate="print"/>
          <a:srcRect/>
          <a:stretch>
            <a:fillRect/>
          </a:stretch>
        </p:blipFill>
        <p:spPr bwMode="auto">
          <a:xfrm>
            <a:off x="7380288" y="2636838"/>
            <a:ext cx="1763712" cy="259238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 </a:t>
            </a:r>
            <a:r>
              <a:rPr lang="es-ES" sz="4000" b="1" dirty="0" smtClean="0"/>
              <a:t> </a:t>
            </a:r>
            <a:br>
              <a:rPr lang="es-ES" sz="4000" b="1" dirty="0" smtClean="0"/>
            </a:br>
            <a:r>
              <a:rPr lang="es-ES" sz="4000" b="1" dirty="0" smtClean="0">
                <a:solidFill>
                  <a:srgbClr val="BF9900"/>
                </a:solidFill>
                <a:latin typeface="Arial" charset="0"/>
                <a:cs typeface="Arial" charset="0"/>
                <a:sym typeface="Arial" charset="0"/>
              </a:rPr>
              <a:t> </a:t>
            </a:r>
            <a:r>
              <a:rPr lang="es-ES" sz="4000" b="1" dirty="0" smtClean="0">
                <a:solidFill>
                  <a:schemeClr val="accent6">
                    <a:lumMod val="75000"/>
                  </a:schemeClr>
                </a:solidFill>
              </a:rPr>
              <a:t>Step 6- </a:t>
            </a:r>
            <a:r>
              <a:rPr lang="en-US" sz="4000" b="1" dirty="0" smtClean="0">
                <a:solidFill>
                  <a:schemeClr val="accent6">
                    <a:lumMod val="75000"/>
                  </a:schemeClr>
                </a:solidFill>
              </a:rPr>
              <a:t>Monitoring &amp; UCO collection </a:t>
            </a:r>
            <a:r>
              <a:rPr lang="es-ES" sz="4000" b="1" dirty="0" smtClean="0">
                <a:solidFill>
                  <a:schemeClr val="accent6">
                    <a:lumMod val="75000"/>
                  </a:schemeClr>
                </a:solidFill>
                <a:sym typeface="Arial" charset="0"/>
              </a:rPr>
              <a:t/>
            </a:r>
            <a:br>
              <a:rPr lang="es-ES" sz="4000" b="1" dirty="0" smtClean="0">
                <a:solidFill>
                  <a:schemeClr val="accent6">
                    <a:lumMod val="75000"/>
                  </a:schemeClr>
                </a:solidFill>
                <a:sym typeface="Arial"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7" name="6 - Ορθογώνιο"/>
          <p:cNvSpPr/>
          <p:nvPr/>
        </p:nvSpPr>
        <p:spPr>
          <a:xfrm>
            <a:off x="714348" y="1214423"/>
            <a:ext cx="8143932" cy="461665"/>
          </a:xfrm>
          <a:prstGeom prst="rect">
            <a:avLst/>
          </a:prstGeom>
        </p:spPr>
        <p:txBody>
          <a:bodyPr wrap="square">
            <a:spAutoFit/>
          </a:bodyPr>
          <a:lstStyle/>
          <a:p>
            <a:pPr algn="ctr">
              <a:buClr>
                <a:srgbClr val="000000"/>
              </a:buClr>
              <a:buFont typeface="Arial" charset="0"/>
              <a:buNone/>
            </a:pPr>
            <a:r>
              <a:rPr lang="en-US" sz="2400" dirty="0" smtClean="0">
                <a:solidFill>
                  <a:srgbClr val="4B734B"/>
                </a:solidFill>
              </a:rPr>
              <a:t>Smart UCO bins locations monitored through the web platform</a:t>
            </a:r>
            <a:endParaRPr lang="el-GR" sz="2400" dirty="0">
              <a:solidFill>
                <a:srgbClr val="4B734B"/>
              </a:solidFill>
            </a:endParaRPr>
          </a:p>
        </p:txBody>
      </p:sp>
      <p:grpSp>
        <p:nvGrpSpPr>
          <p:cNvPr id="8" name="Ομάδα 3"/>
          <p:cNvGrpSpPr>
            <a:grpSpLocks/>
          </p:cNvGrpSpPr>
          <p:nvPr/>
        </p:nvGrpSpPr>
        <p:grpSpPr bwMode="auto">
          <a:xfrm>
            <a:off x="107950" y="1681163"/>
            <a:ext cx="8891588" cy="4271962"/>
            <a:chOff x="1664368" y="1541695"/>
            <a:chExt cx="9757293" cy="4270907"/>
          </a:xfrm>
        </p:grpSpPr>
        <p:pic>
          <p:nvPicPr>
            <p:cNvPr id="9" name="Picture 2"/>
            <p:cNvPicPr>
              <a:picLocks noChangeAspect="1" noChangeArrowheads="1"/>
            </p:cNvPicPr>
            <p:nvPr/>
          </p:nvPicPr>
          <p:blipFill>
            <a:blip r:embed="rId3" cstate="print"/>
            <a:srcRect/>
            <a:stretch>
              <a:fillRect/>
            </a:stretch>
          </p:blipFill>
          <p:spPr bwMode="auto">
            <a:xfrm>
              <a:off x="1732230" y="1557518"/>
              <a:ext cx="9689431" cy="4255084"/>
            </a:xfrm>
            <a:prstGeom prst="rect">
              <a:avLst/>
            </a:prstGeom>
            <a:noFill/>
            <a:ln w="9525">
              <a:noFill/>
              <a:miter lim="800000"/>
              <a:headEnd/>
              <a:tailEnd/>
            </a:ln>
          </p:spPr>
        </p:pic>
        <p:sp>
          <p:nvSpPr>
            <p:cNvPr id="10" name="Rectangle 2">
              <a:extLst>
                <a:ext uri="{FF2B5EF4-FFF2-40B4-BE49-F238E27FC236}"/>
              </a:extLst>
            </p:cNvPr>
            <p:cNvSpPr/>
            <p:nvPr/>
          </p:nvSpPr>
          <p:spPr>
            <a:xfrm>
              <a:off x="1664368" y="1541695"/>
              <a:ext cx="977298" cy="272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l-GR" kern="0">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  </a:t>
            </a:r>
            <a:r>
              <a:rPr lang="es-ES" sz="4000" b="1" dirty="0" smtClean="0"/>
              <a:t/>
            </a:r>
            <a:br>
              <a:rPr lang="es-ES" sz="4000" b="1" dirty="0" smtClean="0"/>
            </a:br>
            <a:r>
              <a:rPr lang="es-ES" sz="4000" b="1" dirty="0" smtClean="0">
                <a:solidFill>
                  <a:srgbClr val="BF9900"/>
                </a:solidFill>
                <a:latin typeface="Arial" charset="0"/>
                <a:cs typeface="Arial" charset="0"/>
                <a:sym typeface="Arial" charset="0"/>
              </a:rPr>
              <a:t> </a:t>
            </a:r>
            <a:r>
              <a:rPr lang="es-ES" sz="4000" b="1" dirty="0" smtClean="0">
                <a:solidFill>
                  <a:schemeClr val="accent6">
                    <a:lumMod val="75000"/>
                  </a:schemeClr>
                </a:solidFill>
              </a:rPr>
              <a:t>Step 6- </a:t>
            </a:r>
            <a:r>
              <a:rPr lang="en-US" sz="4000" b="1" dirty="0" smtClean="0">
                <a:solidFill>
                  <a:schemeClr val="accent6">
                    <a:lumMod val="75000"/>
                  </a:schemeClr>
                </a:solidFill>
              </a:rPr>
              <a:t>Monitoring &amp; UCO collection </a:t>
            </a:r>
            <a:r>
              <a:rPr lang="es-ES" sz="4000" b="1" dirty="0" smtClean="0">
                <a:solidFill>
                  <a:schemeClr val="accent6">
                    <a:lumMod val="75000"/>
                  </a:schemeClr>
                </a:solidFill>
                <a:sym typeface="Arial" charset="0"/>
              </a:rPr>
              <a:t/>
            </a:r>
            <a:br>
              <a:rPr lang="es-ES" sz="4000" b="1" dirty="0" smtClean="0">
                <a:solidFill>
                  <a:schemeClr val="accent6">
                    <a:lumMod val="75000"/>
                  </a:schemeClr>
                </a:solidFill>
                <a:sym typeface="Arial"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7" name="6 - Ορθογώνιο"/>
          <p:cNvSpPr/>
          <p:nvPr/>
        </p:nvSpPr>
        <p:spPr>
          <a:xfrm>
            <a:off x="714348" y="1214423"/>
            <a:ext cx="8143932" cy="461665"/>
          </a:xfrm>
          <a:prstGeom prst="rect">
            <a:avLst/>
          </a:prstGeom>
        </p:spPr>
        <p:txBody>
          <a:bodyPr wrap="square">
            <a:spAutoFit/>
          </a:bodyPr>
          <a:lstStyle/>
          <a:p>
            <a:pPr algn="ctr">
              <a:buClr>
                <a:srgbClr val="000000"/>
              </a:buClr>
              <a:buFont typeface="Arial" charset="0"/>
              <a:buNone/>
            </a:pPr>
            <a:r>
              <a:rPr lang="en-US" sz="2400" dirty="0" smtClean="0">
                <a:solidFill>
                  <a:srgbClr val="4B734B"/>
                </a:solidFill>
              </a:rPr>
              <a:t>Smart UCO bins monitored through the web platform</a:t>
            </a:r>
            <a:endParaRPr lang="el-GR" sz="2400" dirty="0">
              <a:solidFill>
                <a:srgbClr val="4B734B"/>
              </a:solidFill>
            </a:endParaRPr>
          </a:p>
        </p:txBody>
      </p:sp>
      <p:grpSp>
        <p:nvGrpSpPr>
          <p:cNvPr id="11" name="Ομάδα 8"/>
          <p:cNvGrpSpPr>
            <a:grpSpLocks/>
          </p:cNvGrpSpPr>
          <p:nvPr/>
        </p:nvGrpSpPr>
        <p:grpSpPr bwMode="auto">
          <a:xfrm>
            <a:off x="107950" y="1816100"/>
            <a:ext cx="7527925" cy="4070350"/>
            <a:chOff x="478716" y="1460025"/>
            <a:chExt cx="9144000" cy="4359115"/>
          </a:xfrm>
        </p:grpSpPr>
        <p:pic>
          <p:nvPicPr>
            <p:cNvPr id="12" name="Picture 2"/>
            <p:cNvPicPr>
              <a:picLocks noChangeAspect="1" noChangeArrowheads="1"/>
            </p:cNvPicPr>
            <p:nvPr/>
          </p:nvPicPr>
          <p:blipFill>
            <a:blip r:embed="rId3" cstate="print"/>
            <a:srcRect/>
            <a:stretch>
              <a:fillRect/>
            </a:stretch>
          </p:blipFill>
          <p:spPr bwMode="auto">
            <a:xfrm>
              <a:off x="478716" y="1467801"/>
              <a:ext cx="9144000" cy="4351339"/>
            </a:xfrm>
            <a:prstGeom prst="rect">
              <a:avLst/>
            </a:prstGeom>
            <a:noFill/>
            <a:ln w="9525">
              <a:noFill/>
              <a:miter lim="800000"/>
              <a:headEnd/>
              <a:tailEnd/>
            </a:ln>
          </p:spPr>
        </p:pic>
        <p:sp>
          <p:nvSpPr>
            <p:cNvPr id="13" name="Rectangle 4">
              <a:extLst>
                <a:ext uri="{FF2B5EF4-FFF2-40B4-BE49-F238E27FC236}"/>
              </a:extLst>
            </p:cNvPr>
            <p:cNvSpPr/>
            <p:nvPr/>
          </p:nvSpPr>
          <p:spPr>
            <a:xfrm>
              <a:off x="478716" y="1460025"/>
              <a:ext cx="848452" cy="28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l-GR" kern="0">
                <a:sym typeface="Arial"/>
              </a:endParaRPr>
            </a:p>
          </p:txBody>
        </p:sp>
      </p:grpSp>
      <p:pic>
        <p:nvPicPr>
          <p:cNvPr id="14" name="Εικόνα 12"/>
          <p:cNvPicPr>
            <a:picLocks noChangeAspect="1"/>
          </p:cNvPicPr>
          <p:nvPr/>
        </p:nvPicPr>
        <p:blipFill>
          <a:blip r:embed="rId4" cstate="print"/>
          <a:srcRect b="-1768"/>
          <a:stretch>
            <a:fillRect/>
          </a:stretch>
        </p:blipFill>
        <p:spPr bwMode="auto">
          <a:xfrm>
            <a:off x="7643834" y="2571744"/>
            <a:ext cx="1282700" cy="221457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dirty="0"/>
          </a:p>
        </p:txBody>
      </p:sp>
      <p:sp>
        <p:nvSpPr>
          <p:cNvPr id="3" name="2 - Υπότιτλος"/>
          <p:cNvSpPr>
            <a:spLocks noGrp="1"/>
          </p:cNvSpPr>
          <p:nvPr>
            <p:ph type="subTitle" idx="1"/>
          </p:nvPr>
        </p:nvSpPr>
        <p:spPr/>
        <p:txBody>
          <a:bodyPr/>
          <a:lstStyle/>
          <a:p>
            <a:endParaRPr lang="el-GR"/>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5" name="Picture 3" descr="C:\Users\User\AppData\Local\Temp\PROJECT 05_FAMILY-01.jpg"/>
          <p:cNvPicPr>
            <a:picLocks noChangeAspect="1" noChangeArrowheads="1"/>
          </p:cNvPicPr>
          <p:nvPr/>
        </p:nvPicPr>
        <p:blipFill>
          <a:blip r:embed="rId2" cstate="print"/>
          <a:srcRect/>
          <a:stretch>
            <a:fillRect/>
          </a:stretch>
        </p:blipFill>
        <p:spPr bwMode="auto">
          <a:xfrm>
            <a:off x="1214414" y="857232"/>
            <a:ext cx="6929486" cy="4929222"/>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 </a:t>
            </a:r>
            <a:r>
              <a:rPr lang="es-ES" sz="4000" b="1" dirty="0" smtClean="0"/>
              <a:t> </a:t>
            </a:r>
            <a:br>
              <a:rPr lang="es-ES" sz="4000" b="1" dirty="0" smtClean="0"/>
            </a:br>
            <a:r>
              <a:rPr lang="es-ES" sz="4000" b="1" dirty="0" smtClean="0">
                <a:solidFill>
                  <a:srgbClr val="BF9900"/>
                </a:solidFill>
                <a:latin typeface="Arial" charset="0"/>
                <a:cs typeface="Arial" charset="0"/>
                <a:sym typeface="Arial" charset="0"/>
              </a:rPr>
              <a:t> </a:t>
            </a:r>
            <a:r>
              <a:rPr lang="es-ES" sz="4000" b="1" dirty="0" smtClean="0">
                <a:solidFill>
                  <a:schemeClr val="accent6">
                    <a:lumMod val="75000"/>
                  </a:schemeClr>
                </a:solidFill>
              </a:rPr>
              <a:t>Step 6- </a:t>
            </a:r>
            <a:r>
              <a:rPr lang="en-US" sz="4000" b="1" dirty="0" smtClean="0">
                <a:solidFill>
                  <a:schemeClr val="accent6">
                    <a:lumMod val="75000"/>
                  </a:schemeClr>
                </a:solidFill>
              </a:rPr>
              <a:t>Monitoring &amp; UCO collection </a:t>
            </a:r>
            <a:r>
              <a:rPr lang="es-ES" sz="4000" b="1" dirty="0" smtClean="0">
                <a:solidFill>
                  <a:schemeClr val="accent6">
                    <a:lumMod val="75000"/>
                  </a:schemeClr>
                </a:solidFill>
                <a:sym typeface="Arial" charset="0"/>
              </a:rPr>
              <a:t/>
            </a:r>
            <a:br>
              <a:rPr lang="es-ES" sz="4000" b="1" dirty="0" smtClean="0">
                <a:solidFill>
                  <a:schemeClr val="accent6">
                    <a:lumMod val="75000"/>
                  </a:schemeClr>
                </a:solidFill>
                <a:sym typeface="Arial"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7" name="6 - Ορθογώνιο"/>
          <p:cNvSpPr/>
          <p:nvPr/>
        </p:nvSpPr>
        <p:spPr>
          <a:xfrm>
            <a:off x="714348" y="1214423"/>
            <a:ext cx="8143932" cy="461665"/>
          </a:xfrm>
          <a:prstGeom prst="rect">
            <a:avLst/>
          </a:prstGeom>
        </p:spPr>
        <p:txBody>
          <a:bodyPr wrap="square">
            <a:spAutoFit/>
          </a:bodyPr>
          <a:lstStyle/>
          <a:p>
            <a:pPr algn="ctr">
              <a:buClr>
                <a:srgbClr val="000000"/>
              </a:buClr>
              <a:buFont typeface="Arial" charset="0"/>
              <a:buNone/>
            </a:pPr>
            <a:r>
              <a:rPr lang="en-US" sz="2400" dirty="0" smtClean="0">
                <a:solidFill>
                  <a:srgbClr val="4B734B"/>
                </a:solidFill>
              </a:rPr>
              <a:t>UCO collector’s route optimization based on the full - level</a:t>
            </a:r>
            <a:endParaRPr lang="el-GR" sz="2400" dirty="0">
              <a:solidFill>
                <a:srgbClr val="4B734B"/>
              </a:solidFill>
            </a:endParaRPr>
          </a:p>
        </p:txBody>
      </p:sp>
      <p:grpSp>
        <p:nvGrpSpPr>
          <p:cNvPr id="10" name="Ομάδα 8"/>
          <p:cNvGrpSpPr>
            <a:grpSpLocks/>
          </p:cNvGrpSpPr>
          <p:nvPr/>
        </p:nvGrpSpPr>
        <p:grpSpPr bwMode="auto">
          <a:xfrm>
            <a:off x="357158" y="2060575"/>
            <a:ext cx="6662767" cy="3613150"/>
            <a:chOff x="570410" y="1626652"/>
            <a:chExt cx="8520585" cy="4191220"/>
          </a:xfrm>
        </p:grpSpPr>
        <p:pic>
          <p:nvPicPr>
            <p:cNvPr id="11" name="Picture 2"/>
            <p:cNvPicPr preferRelativeResize="0">
              <a:picLocks noChangeArrowheads="1"/>
            </p:cNvPicPr>
            <p:nvPr/>
          </p:nvPicPr>
          <p:blipFill>
            <a:blip r:embed="rId3" cstate="print"/>
            <a:srcRect/>
            <a:stretch>
              <a:fillRect/>
            </a:stretch>
          </p:blipFill>
          <p:spPr bwMode="auto">
            <a:xfrm>
              <a:off x="570410" y="1650510"/>
              <a:ext cx="8520585" cy="4167362"/>
            </a:xfrm>
            <a:prstGeom prst="rect">
              <a:avLst/>
            </a:prstGeom>
            <a:noFill/>
            <a:ln w="9525">
              <a:noFill/>
              <a:miter lim="800000"/>
              <a:headEnd/>
              <a:tailEnd/>
            </a:ln>
          </p:spPr>
        </p:pic>
        <p:sp>
          <p:nvSpPr>
            <p:cNvPr id="15" name="Rectangle 4">
              <a:extLst>
                <a:ext uri="{FF2B5EF4-FFF2-40B4-BE49-F238E27FC236}"/>
              </a:extLst>
            </p:cNvPr>
            <p:cNvSpPr/>
            <p:nvPr/>
          </p:nvSpPr>
          <p:spPr>
            <a:xfrm>
              <a:off x="570410" y="1626652"/>
              <a:ext cx="1341810" cy="399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l-GR" kern="0">
                <a:sym typeface="Arial"/>
              </a:endParaRPr>
            </a:p>
          </p:txBody>
        </p:sp>
      </p:grpSp>
      <p:pic>
        <p:nvPicPr>
          <p:cNvPr id="16" name="Εικόνα 11"/>
          <p:cNvPicPr>
            <a:picLocks noChangeAspect="1"/>
          </p:cNvPicPr>
          <p:nvPr/>
        </p:nvPicPr>
        <p:blipFill>
          <a:blip r:embed="rId4" cstate="print"/>
          <a:srcRect/>
          <a:stretch>
            <a:fillRect/>
          </a:stretch>
        </p:blipFill>
        <p:spPr bwMode="auto">
          <a:xfrm>
            <a:off x="7088188" y="2609850"/>
            <a:ext cx="1876425" cy="253523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 </a:t>
            </a:r>
            <a:r>
              <a:rPr lang="es-ES" sz="4000" b="1" dirty="0" smtClean="0"/>
              <a:t> </a:t>
            </a:r>
            <a:br>
              <a:rPr lang="es-ES" sz="4000" b="1" dirty="0" smtClean="0"/>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7" name="6 - Ορθογώνιο"/>
          <p:cNvSpPr/>
          <p:nvPr/>
        </p:nvSpPr>
        <p:spPr>
          <a:xfrm>
            <a:off x="714348" y="857233"/>
            <a:ext cx="8143932" cy="646331"/>
          </a:xfrm>
          <a:prstGeom prst="rect">
            <a:avLst/>
          </a:prstGeom>
        </p:spPr>
        <p:txBody>
          <a:bodyPr wrap="square">
            <a:spAutoFit/>
          </a:bodyPr>
          <a:lstStyle/>
          <a:p>
            <a:pPr algn="ctr">
              <a:buClr>
                <a:srgbClr val="000000"/>
              </a:buClr>
              <a:buFont typeface="Arial" charset="0"/>
              <a:buNone/>
            </a:pPr>
            <a:r>
              <a:rPr lang="en-US" sz="3600" b="1" dirty="0" smtClean="0">
                <a:solidFill>
                  <a:schemeClr val="accent6">
                    <a:lumMod val="75000"/>
                  </a:schemeClr>
                </a:solidFill>
              </a:rPr>
              <a:t>UCOs collected per month (2018 - 2019)</a:t>
            </a:r>
            <a:endParaRPr lang="el-GR" sz="3600" dirty="0">
              <a:solidFill>
                <a:srgbClr val="4B734B"/>
              </a:solidFill>
            </a:endParaRPr>
          </a:p>
        </p:txBody>
      </p:sp>
      <p:graphicFrame>
        <p:nvGraphicFramePr>
          <p:cNvPr id="10" name="Γράφημα 4">
            <a:extLst>
              <a:ext uri="{FF2B5EF4-FFF2-40B4-BE49-F238E27FC236}"/>
            </a:extLst>
          </p:cNvPr>
          <p:cNvGraphicFramePr>
            <a:graphicFrameLocks/>
          </p:cNvGraphicFramePr>
          <p:nvPr/>
        </p:nvGraphicFramePr>
        <p:xfrm>
          <a:off x="0" y="1409252"/>
          <a:ext cx="9144000" cy="446801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  </a:t>
            </a:r>
            <a:br>
              <a:rPr lang="es-ES" b="1" dirty="0" smtClean="0">
                <a:latin typeface="Arial" pitchFamily="34" charset="0"/>
                <a:cs typeface="Arial" pitchFamily="34"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7" name="6 - Ορθογώνιο"/>
          <p:cNvSpPr/>
          <p:nvPr/>
        </p:nvSpPr>
        <p:spPr>
          <a:xfrm>
            <a:off x="714348" y="857233"/>
            <a:ext cx="8143932" cy="646331"/>
          </a:xfrm>
          <a:prstGeom prst="rect">
            <a:avLst/>
          </a:prstGeom>
        </p:spPr>
        <p:txBody>
          <a:bodyPr wrap="square">
            <a:spAutoFit/>
          </a:bodyPr>
          <a:lstStyle/>
          <a:p>
            <a:pPr algn="ctr">
              <a:buClr>
                <a:srgbClr val="000000"/>
              </a:buClr>
              <a:buFont typeface="Arial" charset="0"/>
              <a:buNone/>
            </a:pPr>
            <a:r>
              <a:rPr lang="en-US" sz="3600" b="1" dirty="0" smtClean="0">
                <a:solidFill>
                  <a:schemeClr val="accent6">
                    <a:lumMod val="75000"/>
                  </a:schemeClr>
                </a:solidFill>
              </a:rPr>
              <a:t>UCOs collected per month (2020)</a:t>
            </a:r>
            <a:endParaRPr lang="el-GR" sz="3600" dirty="0">
              <a:solidFill>
                <a:srgbClr val="4B734B"/>
              </a:solidFill>
            </a:endParaRPr>
          </a:p>
        </p:txBody>
      </p:sp>
      <p:graphicFrame>
        <p:nvGraphicFramePr>
          <p:cNvPr id="10" name="Γράφημα 4">
            <a:extLst>
              <a:ext uri="{FF2B5EF4-FFF2-40B4-BE49-F238E27FC236}"/>
            </a:extLst>
          </p:cNvPr>
          <p:cNvGraphicFramePr>
            <a:graphicFrameLocks/>
          </p:cNvGraphicFramePr>
          <p:nvPr/>
        </p:nvGraphicFramePr>
        <p:xfrm>
          <a:off x="428596" y="1409252"/>
          <a:ext cx="7929618" cy="446801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b="1" dirty="0" smtClean="0">
                <a:latin typeface="Arial" pitchFamily="34" charset="0"/>
                <a:cs typeface="Arial" pitchFamily="34" charset="0"/>
              </a:rPr>
              <a:t>Implementation  </a:t>
            </a:r>
            <a:br>
              <a:rPr lang="es-ES" b="1" dirty="0" smtClean="0">
                <a:latin typeface="Arial" pitchFamily="34" charset="0"/>
                <a:cs typeface="Arial" pitchFamily="34" charset="0"/>
              </a:rPr>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7" name="6 - Ορθογώνιο"/>
          <p:cNvSpPr/>
          <p:nvPr/>
        </p:nvSpPr>
        <p:spPr>
          <a:xfrm>
            <a:off x="714348" y="857233"/>
            <a:ext cx="8143932" cy="646331"/>
          </a:xfrm>
          <a:prstGeom prst="rect">
            <a:avLst/>
          </a:prstGeom>
        </p:spPr>
        <p:txBody>
          <a:bodyPr wrap="square">
            <a:spAutoFit/>
          </a:bodyPr>
          <a:lstStyle/>
          <a:p>
            <a:pPr algn="ctr">
              <a:buClr>
                <a:srgbClr val="000000"/>
              </a:buClr>
              <a:buFont typeface="Arial" charset="0"/>
              <a:buNone/>
            </a:pPr>
            <a:r>
              <a:rPr lang="en-US" sz="3600" b="1" dirty="0" smtClean="0">
                <a:solidFill>
                  <a:schemeClr val="accent6">
                    <a:lumMod val="75000"/>
                  </a:schemeClr>
                </a:solidFill>
              </a:rPr>
              <a:t>UCO collected per smart bin</a:t>
            </a:r>
            <a:endParaRPr lang="el-GR" sz="3600" dirty="0">
              <a:solidFill>
                <a:srgbClr val="4B734B"/>
              </a:solidFill>
            </a:endParaRPr>
          </a:p>
        </p:txBody>
      </p:sp>
      <p:graphicFrame>
        <p:nvGraphicFramePr>
          <p:cNvPr id="8" name="Γράφημα 8">
            <a:extLst>
              <a:ext uri="{FF2B5EF4-FFF2-40B4-BE49-F238E27FC236}"/>
            </a:extLst>
          </p:cNvPr>
          <p:cNvGraphicFramePr>
            <a:graphicFrameLocks/>
          </p:cNvGraphicFramePr>
          <p:nvPr/>
        </p:nvGraphicFramePr>
        <p:xfrm>
          <a:off x="214282" y="1412775"/>
          <a:ext cx="8715436" cy="439248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l-GR" sz="4800" b="1" dirty="0" smtClean="0"/>
              <a:t/>
            </a:r>
            <a:br>
              <a:rPr lang="el-GR" sz="4800" b="1" dirty="0" smtClean="0"/>
            </a:br>
            <a:r>
              <a:rPr lang="es-ES" b="1" dirty="0" smtClean="0">
                <a:latin typeface="Arial" pitchFamily="34" charset="0"/>
                <a:cs typeface="Arial" pitchFamily="34" charset="0"/>
              </a:rPr>
              <a:t>Evidence of success</a:t>
            </a:r>
            <a:r>
              <a:rPr lang="es-ES" sz="4000" b="1" dirty="0" smtClean="0"/>
              <a:t/>
            </a:r>
            <a:br>
              <a:rPr lang="es-ES" sz="4000" b="1" dirty="0" smtClean="0"/>
            </a:br>
            <a:r>
              <a:rPr lang="es-ES" sz="4000" b="1" dirty="0" smtClean="0"/>
              <a:t> </a:t>
            </a:r>
            <a:br>
              <a:rPr lang="es-ES" sz="4000" b="1" dirty="0" smtClean="0"/>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7" name="6 - Ορθογώνιο"/>
          <p:cNvSpPr/>
          <p:nvPr/>
        </p:nvSpPr>
        <p:spPr>
          <a:xfrm>
            <a:off x="714348" y="857233"/>
            <a:ext cx="8143932" cy="646331"/>
          </a:xfrm>
          <a:prstGeom prst="rect">
            <a:avLst/>
          </a:prstGeom>
        </p:spPr>
        <p:txBody>
          <a:bodyPr wrap="square">
            <a:spAutoFit/>
          </a:bodyPr>
          <a:lstStyle/>
          <a:p>
            <a:pPr algn="ctr">
              <a:buClr>
                <a:srgbClr val="000000"/>
              </a:buClr>
              <a:buFont typeface="Arial" charset="0"/>
              <a:buNone/>
            </a:pPr>
            <a:r>
              <a:rPr lang="en-US" sz="3600" b="1" dirty="0" smtClean="0">
                <a:solidFill>
                  <a:schemeClr val="accent6">
                    <a:lumMod val="75000"/>
                  </a:schemeClr>
                </a:solidFill>
              </a:rPr>
              <a:t>Outputs</a:t>
            </a:r>
            <a:endParaRPr lang="el-GR" sz="3600" dirty="0">
              <a:solidFill>
                <a:srgbClr val="4B734B"/>
              </a:solidFill>
            </a:endParaRPr>
          </a:p>
        </p:txBody>
      </p:sp>
      <p:sp>
        <p:nvSpPr>
          <p:cNvPr id="9" name="Θέση κειμένου 1"/>
          <p:cNvSpPr txBox="1">
            <a:spLocks/>
          </p:cNvSpPr>
          <p:nvPr/>
        </p:nvSpPr>
        <p:spPr>
          <a:xfrm>
            <a:off x="107950" y="1500174"/>
            <a:ext cx="7777163" cy="2214578"/>
          </a:xfrm>
          <a:prstGeom prst="rect">
            <a:avLst/>
          </a:prstGeom>
        </p:spPr>
        <p:txBody>
          <a:bodyPr/>
          <a:lstStyle/>
          <a:p>
            <a:pPr marL="514350" marR="0" lvl="0" indent="-285750" algn="l" defTabSz="914400" rtl="0" eaLnBrk="1" fontAlgn="auto" latinLnBrk="0" hangingPunct="1">
              <a:lnSpc>
                <a:spcPct val="100000"/>
              </a:lnSpc>
              <a:spcBef>
                <a:spcPct val="20000"/>
              </a:spcBef>
              <a:spcAft>
                <a:spcPts val="600"/>
              </a:spcAft>
              <a:buClr>
                <a:schemeClr val="accent3">
                  <a:lumMod val="50000"/>
                </a:schemeClr>
              </a:buClr>
              <a:buSzPct val="121000"/>
              <a:buFont typeface="Wingdings" panose="05000000000000000000" pitchFamily="2" charset="2"/>
              <a:buChar char="ü"/>
              <a:tabLst/>
              <a:defRPr/>
            </a:pPr>
            <a:r>
              <a:rPr kumimoji="0" lang="en-US" sz="2400" b="0" i="0" u="none" strike="noStrike" kern="1200" cap="none" spc="0" normalizeH="0" baseline="0" noProof="0" dirty="0" smtClean="0">
                <a:ln>
                  <a:noFill/>
                </a:ln>
                <a:solidFill>
                  <a:schemeClr val="tx2">
                    <a:lumMod val="75000"/>
                  </a:schemeClr>
                </a:solidFill>
                <a:effectLst/>
                <a:uLnTx/>
                <a:uFillTx/>
                <a:latin typeface="+mn-lt"/>
                <a:ea typeface="+mn-ea"/>
                <a:cs typeface="+mn-cs"/>
              </a:rPr>
              <a:t>A fully operational smart UCO collection system. </a:t>
            </a:r>
          </a:p>
          <a:p>
            <a:pPr marL="514350" marR="0" lvl="0" indent="-285750" algn="l" defTabSz="914400" rtl="0" eaLnBrk="1" fontAlgn="auto" latinLnBrk="0" hangingPunct="1">
              <a:lnSpc>
                <a:spcPct val="100000"/>
              </a:lnSpc>
              <a:spcBef>
                <a:spcPct val="20000"/>
              </a:spcBef>
              <a:spcAft>
                <a:spcPts val="600"/>
              </a:spcAft>
              <a:buClr>
                <a:schemeClr val="accent3">
                  <a:lumMod val="50000"/>
                </a:schemeClr>
              </a:buClr>
              <a:buSzPct val="121000"/>
              <a:buFont typeface="Wingdings" panose="05000000000000000000" pitchFamily="2" charset="2"/>
              <a:buChar char="ü"/>
              <a:tabLst/>
              <a:defRPr/>
            </a:pPr>
            <a:r>
              <a:rPr kumimoji="0" lang="en-US" sz="2400" b="0" i="0" u="none" strike="noStrike" kern="1200" cap="none" spc="0" normalizeH="0" baseline="0" noProof="0" dirty="0" smtClean="0">
                <a:ln>
                  <a:noFill/>
                </a:ln>
                <a:solidFill>
                  <a:schemeClr val="tx2">
                    <a:lumMod val="75000"/>
                  </a:schemeClr>
                </a:solidFill>
                <a:effectLst/>
                <a:uLnTx/>
                <a:uFillTx/>
                <a:latin typeface="+mn-lt"/>
                <a:ea typeface="+mn-ea"/>
                <a:cs typeface="+mn-cs"/>
              </a:rPr>
              <a:t>Informational and educational materials to promote the benefits of UCO recycling. </a:t>
            </a:r>
          </a:p>
          <a:p>
            <a:pPr marL="514350" marR="0" lvl="0" indent="-285750" algn="l" defTabSz="914400" rtl="0" eaLnBrk="1" fontAlgn="auto" latinLnBrk="0" hangingPunct="1">
              <a:lnSpc>
                <a:spcPct val="100000"/>
              </a:lnSpc>
              <a:spcBef>
                <a:spcPct val="20000"/>
              </a:spcBef>
              <a:spcAft>
                <a:spcPts val="600"/>
              </a:spcAft>
              <a:buClr>
                <a:schemeClr val="accent3">
                  <a:lumMod val="50000"/>
                </a:schemeClr>
              </a:buClr>
              <a:buSzPct val="121000"/>
              <a:buFont typeface="Wingdings" panose="05000000000000000000" pitchFamily="2" charset="2"/>
              <a:buChar char="ü"/>
              <a:tabLst/>
              <a:defRPr/>
            </a:pPr>
            <a:r>
              <a:rPr kumimoji="0" lang="en-US" sz="2400" b="0" i="0" u="none" strike="noStrike" kern="1200" cap="none" spc="0" normalizeH="0" baseline="0" noProof="0" dirty="0" smtClean="0">
                <a:ln>
                  <a:noFill/>
                </a:ln>
                <a:solidFill>
                  <a:schemeClr val="tx2">
                    <a:lumMod val="75000"/>
                  </a:schemeClr>
                </a:solidFill>
                <a:effectLst/>
                <a:uLnTx/>
                <a:uFillTx/>
                <a:latin typeface="+mn-lt"/>
                <a:ea typeface="+mn-ea"/>
                <a:cs typeface="+mn-cs"/>
              </a:rPr>
              <a:t>Rollout plan for the operation and maintenance of the system operation after the project’s end.</a:t>
            </a:r>
          </a:p>
          <a:p>
            <a:pPr marL="514350" marR="0" lvl="0" indent="-285750" algn="l" defTabSz="914400" rtl="0" eaLnBrk="1" fontAlgn="auto" latinLnBrk="0" hangingPunct="1">
              <a:lnSpc>
                <a:spcPct val="100000"/>
              </a:lnSpc>
              <a:spcBef>
                <a:spcPct val="20000"/>
              </a:spcBef>
              <a:spcAft>
                <a:spcPts val="600"/>
              </a:spcAft>
              <a:buClr>
                <a:schemeClr val="accent3">
                  <a:lumMod val="50000"/>
                </a:schemeClr>
              </a:buClr>
              <a:buSzPct val="121000"/>
              <a:buFont typeface="Wingdings" panose="05000000000000000000" pitchFamily="2" charset="2"/>
              <a:buChar char="ü"/>
              <a:tabLst/>
              <a:defRPr/>
            </a:pPr>
            <a:r>
              <a:rPr kumimoji="0" lang="en-US" sz="2400" b="0" i="0" u="none" strike="noStrike" kern="1200" cap="none" spc="0" normalizeH="0" baseline="0" noProof="0" dirty="0" smtClean="0">
                <a:ln>
                  <a:noFill/>
                </a:ln>
                <a:solidFill>
                  <a:schemeClr val="tx2">
                    <a:lumMod val="75000"/>
                  </a:schemeClr>
                </a:solidFill>
                <a:effectLst/>
                <a:uLnTx/>
                <a:uFillTx/>
                <a:latin typeface="+mn-lt"/>
                <a:ea typeface="+mn-ea"/>
                <a:cs typeface="+mn-cs"/>
              </a:rPr>
              <a:t>Licensed UCO Collector assigned through open call  for tender</a:t>
            </a:r>
          </a:p>
          <a:p>
            <a:pPr marL="514350" marR="0" lvl="0" indent="-285750" algn="l" defTabSz="914400" rtl="0" eaLnBrk="1" fontAlgn="auto" latinLnBrk="0" hangingPunct="1">
              <a:lnSpc>
                <a:spcPct val="100000"/>
              </a:lnSpc>
              <a:spcBef>
                <a:spcPct val="20000"/>
              </a:spcBef>
              <a:spcAft>
                <a:spcPts val="600"/>
              </a:spcAft>
              <a:buClr>
                <a:schemeClr val="accent3">
                  <a:lumMod val="50000"/>
                </a:schemeClr>
              </a:buClr>
              <a:buSzPct val="121000"/>
              <a:buFont typeface="Wingdings" panose="05000000000000000000" pitchFamily="2" charset="2"/>
              <a:buChar char="ü"/>
              <a:tabLst/>
              <a:defRPr/>
            </a:pPr>
            <a:r>
              <a:rPr kumimoji="0" lang="en-US" sz="2400" b="0" i="0" u="none" strike="noStrike" kern="1200" cap="none" spc="0" normalizeH="0" baseline="0" noProof="0" dirty="0" smtClean="0">
                <a:ln>
                  <a:noFill/>
                </a:ln>
                <a:solidFill>
                  <a:schemeClr val="tx2">
                    <a:lumMod val="75000"/>
                  </a:schemeClr>
                </a:solidFill>
                <a:effectLst/>
                <a:uLnTx/>
                <a:uFillTx/>
                <a:latin typeface="+mn-lt"/>
                <a:ea typeface="+mn-ea"/>
                <a:cs typeface="+mn-cs"/>
              </a:rPr>
              <a:t>UCO to biodiesel transformation tested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l-GR" sz="4800" b="1" dirty="0" smtClean="0"/>
              <a:t/>
            </a:r>
            <a:br>
              <a:rPr lang="el-GR" sz="4800" b="1" dirty="0" smtClean="0"/>
            </a:br>
            <a:r>
              <a:rPr lang="es-ES" b="1" dirty="0" smtClean="0">
                <a:latin typeface="Arial" pitchFamily="34" charset="0"/>
                <a:cs typeface="Arial" pitchFamily="34" charset="0"/>
              </a:rPr>
              <a:t>Evidence of success</a:t>
            </a:r>
            <a:r>
              <a:rPr lang="es-ES" sz="4000" b="1" dirty="0" smtClean="0"/>
              <a:t/>
            </a:r>
            <a:br>
              <a:rPr lang="es-ES" sz="4000" b="1" dirty="0" smtClean="0"/>
            </a:br>
            <a:r>
              <a:rPr lang="es-ES" sz="4000" b="1" dirty="0" smtClean="0"/>
              <a:t> </a:t>
            </a:r>
            <a:br>
              <a:rPr lang="es-ES" sz="4000" b="1" dirty="0" smtClean="0"/>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8" name="Ορθογώνιο 1">
            <a:extLst>
              <a:ext uri="{FF2B5EF4-FFF2-40B4-BE49-F238E27FC236}"/>
            </a:extLst>
          </p:cNvPr>
          <p:cNvSpPr/>
          <p:nvPr/>
        </p:nvSpPr>
        <p:spPr>
          <a:xfrm>
            <a:off x="250825" y="1196975"/>
            <a:ext cx="8569325" cy="3837974"/>
          </a:xfrm>
          <a:prstGeom prst="rect">
            <a:avLst/>
          </a:prstGeom>
        </p:spPr>
        <p:txBody>
          <a:bodyPr wrap="square">
            <a:spAutoFit/>
          </a:bodyPr>
          <a:lstStyle/>
          <a:p>
            <a:pPr marL="342900" indent="-342900" fontAlgn="auto">
              <a:lnSpc>
                <a:spcPct val="130000"/>
              </a:lnSpc>
              <a:spcBef>
                <a:spcPts val="600"/>
              </a:spcBef>
              <a:spcAft>
                <a:spcPts val="0"/>
              </a:spcAft>
              <a:buClr>
                <a:schemeClr val="accent3">
                  <a:lumMod val="50000"/>
                </a:schemeClr>
              </a:buClr>
              <a:buFont typeface="Wingdings" panose="05000000000000000000" pitchFamily="2" charset="2"/>
              <a:buChar char="ü"/>
              <a:defRPr/>
            </a:pPr>
            <a:r>
              <a:rPr lang="en-US" sz="2400" kern="0" dirty="0">
                <a:solidFill>
                  <a:srgbClr val="002060"/>
                </a:solidFill>
                <a:latin typeface="+mn-lt"/>
                <a:ea typeface="Arial"/>
                <a:cs typeface="Arial"/>
                <a:sym typeface="Arial"/>
              </a:rPr>
              <a:t>30 bins allocated in selected sites </a:t>
            </a:r>
            <a:r>
              <a:rPr lang="en-US" sz="2400" kern="0" dirty="0" smtClean="0">
                <a:solidFill>
                  <a:srgbClr val="002060"/>
                </a:solidFill>
                <a:latin typeface="+mn-lt"/>
                <a:ea typeface="Arial"/>
                <a:cs typeface="Arial"/>
                <a:sym typeface="Arial"/>
              </a:rPr>
              <a:t>outdoor</a:t>
            </a:r>
            <a:r>
              <a:rPr lang="en-US" sz="2400" kern="0" dirty="0" smtClean="0">
                <a:solidFill>
                  <a:srgbClr val="002060"/>
                </a:solidFill>
                <a:ea typeface="Arial"/>
                <a:cs typeface="Arial"/>
                <a:sym typeface="Arial"/>
              </a:rPr>
              <a:t> -</a:t>
            </a:r>
            <a:r>
              <a:rPr lang="en-US" sz="2400" kern="0" dirty="0" smtClean="0">
                <a:solidFill>
                  <a:srgbClr val="002060"/>
                </a:solidFill>
                <a:latin typeface="+mn-lt"/>
                <a:ea typeface="Arial"/>
                <a:cs typeface="Arial"/>
                <a:sym typeface="Arial"/>
              </a:rPr>
              <a:t> </a:t>
            </a:r>
            <a:r>
              <a:rPr lang="en-US" sz="2400" kern="0" dirty="0">
                <a:solidFill>
                  <a:srgbClr val="002060"/>
                </a:solidFill>
                <a:latin typeface="+mn-lt"/>
                <a:ea typeface="Arial"/>
                <a:cs typeface="Arial"/>
                <a:sym typeface="Arial"/>
              </a:rPr>
              <a:t>20 bins to be installed at </a:t>
            </a:r>
            <a:r>
              <a:rPr lang="en-US" sz="2400" kern="0" dirty="0" smtClean="0">
                <a:solidFill>
                  <a:srgbClr val="002060"/>
                </a:solidFill>
                <a:latin typeface="+mn-lt"/>
                <a:ea typeface="Arial"/>
                <a:cs typeface="Arial"/>
                <a:sym typeface="Arial"/>
              </a:rPr>
              <a:t>schools</a:t>
            </a:r>
            <a:endParaRPr lang="en-US" sz="2400" kern="0" dirty="0">
              <a:solidFill>
                <a:srgbClr val="002060"/>
              </a:solidFill>
              <a:latin typeface="+mn-lt"/>
              <a:ea typeface="Arial"/>
              <a:cs typeface="Arial"/>
              <a:sym typeface="Arial"/>
            </a:endParaRPr>
          </a:p>
          <a:p>
            <a:pPr marL="342900" indent="-342900" fontAlgn="auto">
              <a:lnSpc>
                <a:spcPct val="130000"/>
              </a:lnSpc>
              <a:spcBef>
                <a:spcPts val="600"/>
              </a:spcBef>
              <a:spcAft>
                <a:spcPts val="0"/>
              </a:spcAft>
              <a:buClr>
                <a:schemeClr val="accent3">
                  <a:lumMod val="50000"/>
                </a:schemeClr>
              </a:buClr>
              <a:buFont typeface="Wingdings" panose="05000000000000000000" pitchFamily="2" charset="2"/>
              <a:buChar char="ü"/>
              <a:defRPr/>
            </a:pPr>
            <a:r>
              <a:rPr lang="en-US" sz="2400" kern="0" dirty="0">
                <a:solidFill>
                  <a:srgbClr val="002060"/>
                </a:solidFill>
                <a:latin typeface="+mn-lt"/>
                <a:ea typeface="Arial"/>
                <a:cs typeface="Arial"/>
                <a:sym typeface="Arial"/>
              </a:rPr>
              <a:t>approximately 3,500 </a:t>
            </a:r>
            <a:r>
              <a:rPr lang="en-US" sz="2400" kern="0" dirty="0" err="1" smtClean="0">
                <a:solidFill>
                  <a:srgbClr val="002060"/>
                </a:solidFill>
                <a:latin typeface="+mn-lt"/>
                <a:ea typeface="Arial"/>
                <a:cs typeface="Arial"/>
                <a:sym typeface="Arial"/>
              </a:rPr>
              <a:t>lt</a:t>
            </a:r>
            <a:r>
              <a:rPr lang="en-US" sz="2400" kern="0" dirty="0" smtClean="0">
                <a:solidFill>
                  <a:srgbClr val="002060"/>
                </a:solidFill>
                <a:latin typeface="+mn-lt"/>
                <a:ea typeface="Arial"/>
                <a:cs typeface="Arial"/>
                <a:sym typeface="Arial"/>
              </a:rPr>
              <a:t> </a:t>
            </a:r>
            <a:r>
              <a:rPr lang="en-US" sz="2400" kern="0" dirty="0">
                <a:solidFill>
                  <a:srgbClr val="002060"/>
                </a:solidFill>
                <a:latin typeface="+mn-lt"/>
                <a:ea typeface="Arial"/>
                <a:cs typeface="Arial"/>
                <a:sym typeface="Arial"/>
              </a:rPr>
              <a:t>of UCOs collected so </a:t>
            </a:r>
            <a:r>
              <a:rPr lang="en-US" sz="2400" kern="0" dirty="0" smtClean="0">
                <a:solidFill>
                  <a:srgbClr val="002060"/>
                </a:solidFill>
                <a:latin typeface="+mn-lt"/>
                <a:ea typeface="Arial"/>
                <a:cs typeface="Arial"/>
                <a:sym typeface="Arial"/>
              </a:rPr>
              <a:t>far</a:t>
            </a:r>
            <a:endParaRPr lang="el-GR" sz="2400" kern="0" dirty="0">
              <a:solidFill>
                <a:srgbClr val="002060"/>
              </a:solidFill>
              <a:latin typeface="+mn-lt"/>
              <a:ea typeface="Arial"/>
              <a:cs typeface="Arial"/>
              <a:sym typeface="Arial"/>
            </a:endParaRPr>
          </a:p>
          <a:p>
            <a:pPr marL="342900" indent="-342900" fontAlgn="auto">
              <a:lnSpc>
                <a:spcPct val="130000"/>
              </a:lnSpc>
              <a:spcBef>
                <a:spcPts val="600"/>
              </a:spcBef>
              <a:spcAft>
                <a:spcPts val="0"/>
              </a:spcAft>
              <a:buClr>
                <a:schemeClr val="accent3">
                  <a:lumMod val="50000"/>
                </a:schemeClr>
              </a:buClr>
              <a:buFont typeface="Wingdings" panose="05000000000000000000" pitchFamily="2" charset="2"/>
              <a:buChar char="ü"/>
              <a:defRPr/>
            </a:pPr>
            <a:r>
              <a:rPr lang="en-US" sz="2400" kern="0" dirty="0">
                <a:solidFill>
                  <a:srgbClr val="002060"/>
                </a:solidFill>
                <a:latin typeface="+mn-lt"/>
                <a:ea typeface="Arial"/>
                <a:cs typeface="Arial"/>
                <a:sym typeface="Arial"/>
              </a:rPr>
              <a:t>small scale biodiesel unit producing biodiesel from </a:t>
            </a:r>
            <a:r>
              <a:rPr lang="en-US" sz="2400" kern="0" dirty="0" smtClean="0">
                <a:solidFill>
                  <a:srgbClr val="002060"/>
                </a:solidFill>
                <a:latin typeface="+mn-lt"/>
                <a:ea typeface="Arial"/>
                <a:cs typeface="Arial"/>
                <a:sym typeface="Arial"/>
              </a:rPr>
              <a:t>UCOs</a:t>
            </a:r>
            <a:endParaRPr lang="en-US" sz="2400" kern="0" dirty="0">
              <a:solidFill>
                <a:srgbClr val="002060"/>
              </a:solidFill>
              <a:latin typeface="+mn-lt"/>
              <a:ea typeface="Arial"/>
              <a:cs typeface="Arial"/>
              <a:sym typeface="Arial"/>
            </a:endParaRPr>
          </a:p>
          <a:p>
            <a:pPr marL="342900" indent="-342900" fontAlgn="auto">
              <a:lnSpc>
                <a:spcPct val="130000"/>
              </a:lnSpc>
              <a:spcBef>
                <a:spcPts val="600"/>
              </a:spcBef>
              <a:spcAft>
                <a:spcPts val="0"/>
              </a:spcAft>
              <a:buClr>
                <a:schemeClr val="accent3">
                  <a:lumMod val="50000"/>
                </a:schemeClr>
              </a:buClr>
              <a:buFont typeface="Wingdings" panose="05000000000000000000" pitchFamily="2" charset="2"/>
              <a:buChar char="ü"/>
              <a:defRPr/>
            </a:pPr>
            <a:r>
              <a:rPr lang="en-US" sz="2400" kern="0" dirty="0">
                <a:solidFill>
                  <a:srgbClr val="002060"/>
                </a:solidFill>
                <a:latin typeface="+mn-lt"/>
                <a:ea typeface="Arial"/>
                <a:cs typeface="Arial"/>
                <a:sym typeface="Arial"/>
              </a:rPr>
              <a:t>40,000 people reached by the awareness-raising </a:t>
            </a:r>
            <a:r>
              <a:rPr lang="en-US" sz="2400" kern="0" dirty="0" smtClean="0">
                <a:solidFill>
                  <a:srgbClr val="002060"/>
                </a:solidFill>
                <a:latin typeface="+mn-lt"/>
                <a:ea typeface="Arial"/>
                <a:cs typeface="Arial"/>
                <a:sym typeface="Arial"/>
              </a:rPr>
              <a:t>activities</a:t>
            </a:r>
            <a:endParaRPr lang="en-US" sz="2400" kern="0" dirty="0">
              <a:solidFill>
                <a:srgbClr val="002060"/>
              </a:solidFill>
              <a:latin typeface="+mn-lt"/>
              <a:ea typeface="Arial"/>
              <a:cs typeface="Arial"/>
              <a:sym typeface="Arial"/>
            </a:endParaRPr>
          </a:p>
          <a:p>
            <a:pPr marL="342900" indent="-342900" fontAlgn="auto">
              <a:lnSpc>
                <a:spcPct val="130000"/>
              </a:lnSpc>
              <a:spcBef>
                <a:spcPts val="600"/>
              </a:spcBef>
              <a:spcAft>
                <a:spcPts val="0"/>
              </a:spcAft>
              <a:buClr>
                <a:schemeClr val="accent3">
                  <a:lumMod val="50000"/>
                </a:schemeClr>
              </a:buClr>
              <a:buFont typeface="Wingdings" panose="05000000000000000000" pitchFamily="2" charset="2"/>
              <a:buChar char="ü"/>
              <a:defRPr/>
            </a:pPr>
            <a:r>
              <a:rPr lang="en-US" sz="2400" kern="0" dirty="0">
                <a:solidFill>
                  <a:srgbClr val="002060"/>
                </a:solidFill>
                <a:latin typeface="+mn-lt"/>
                <a:ea typeface="Arial"/>
                <a:cs typeface="Arial"/>
                <a:sym typeface="Arial"/>
              </a:rPr>
              <a:t>ensured sustainability due to public-private sector collaboration</a:t>
            </a:r>
          </a:p>
          <a:p>
            <a:pPr marL="342900" indent="-342900" fontAlgn="auto">
              <a:lnSpc>
                <a:spcPct val="130000"/>
              </a:lnSpc>
              <a:spcBef>
                <a:spcPts val="600"/>
              </a:spcBef>
              <a:spcAft>
                <a:spcPts val="0"/>
              </a:spcAft>
              <a:buClr>
                <a:schemeClr val="accent3">
                  <a:lumMod val="50000"/>
                </a:schemeClr>
              </a:buClr>
              <a:buFont typeface="Wingdings" panose="05000000000000000000" pitchFamily="2" charset="2"/>
              <a:buChar char="ü"/>
              <a:defRPr/>
            </a:pPr>
            <a:r>
              <a:rPr lang="en-US" sz="2400" kern="0" dirty="0" smtClean="0">
                <a:solidFill>
                  <a:srgbClr val="002060"/>
                </a:solidFill>
                <a:latin typeface="+mn-lt"/>
                <a:ea typeface="Arial"/>
                <a:cs typeface="Arial"/>
                <a:sym typeface="Arial"/>
              </a:rPr>
              <a:t>potential </a:t>
            </a:r>
            <a:r>
              <a:rPr lang="en-US" sz="2400" kern="0" dirty="0">
                <a:solidFill>
                  <a:srgbClr val="002060"/>
                </a:solidFill>
                <a:latin typeface="+mn-lt"/>
                <a:ea typeface="Arial"/>
                <a:cs typeface="Arial"/>
                <a:sym typeface="Arial"/>
              </a:rPr>
              <a:t>expansion to UCOs and/or other </a:t>
            </a:r>
            <a:r>
              <a:rPr lang="en-US" sz="2400" kern="0" dirty="0" smtClean="0">
                <a:solidFill>
                  <a:srgbClr val="002060"/>
                </a:solidFill>
                <a:latin typeface="+mn-lt"/>
                <a:ea typeface="Arial"/>
                <a:cs typeface="Arial"/>
                <a:sym typeface="Arial"/>
              </a:rPr>
              <a:t>wastes</a:t>
            </a:r>
            <a:endParaRPr lang="en-US" sz="2400" kern="0" dirty="0">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pPr lvl="1" algn="ctr" rtl="0">
              <a:spcBef>
                <a:spcPct val="0"/>
              </a:spcBef>
            </a:pP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n-GB" sz="4400" b="1" kern="1200" dirty="0" smtClean="0">
                <a:solidFill>
                  <a:schemeClr val="tx1"/>
                </a:solidFill>
                <a:latin typeface="Arial" pitchFamily="34" charset="0"/>
                <a:ea typeface="+mj-ea"/>
                <a:cs typeface="Arial" pitchFamily="34" charset="0"/>
              </a:rPr>
              <a:t>Key </a:t>
            </a:r>
            <a:r>
              <a:rPr lang="en-GB" sz="4400" b="1" kern="1200" dirty="0">
                <a:solidFill>
                  <a:schemeClr val="tx1"/>
                </a:solidFill>
                <a:latin typeface="Arial" pitchFamily="34" charset="0"/>
                <a:ea typeface="+mj-ea"/>
                <a:cs typeface="Arial" pitchFamily="34" charset="0"/>
              </a:rPr>
              <a:t>success factors</a:t>
            </a:r>
            <a:r>
              <a:rPr lang="en-GB" sz="2000" b="1" dirty="0" smtClean="0">
                <a:solidFill>
                  <a:srgbClr val="BF5701"/>
                </a:solidFill>
              </a:rPr>
              <a:t/>
            </a:r>
            <a:br>
              <a:rPr lang="en-GB" sz="2000" b="1" dirty="0" smtClean="0">
                <a:solidFill>
                  <a:srgbClr val="BF5701"/>
                </a:solidFill>
              </a:rPr>
            </a:br>
            <a:r>
              <a:rPr lang="es-ES" sz="4000" b="1" dirty="0" smtClean="0"/>
              <a:t/>
            </a:r>
            <a:br>
              <a:rPr lang="es-ES" sz="4000" b="1" dirty="0" smtClean="0"/>
            </a:br>
            <a:r>
              <a:rPr lang="es-ES" sz="4000" b="1" dirty="0" smtClean="0"/>
              <a:t> </a:t>
            </a:r>
            <a:br>
              <a:rPr lang="es-ES" sz="4000" b="1" dirty="0" smtClean="0"/>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smtClean="0"/>
              <a:t>REPLACE - OPEN EVENT</a:t>
            </a:r>
            <a:endParaRPr lang="el-GR"/>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7" name="6 - Ορθογώνιο"/>
          <p:cNvSpPr/>
          <p:nvPr/>
        </p:nvSpPr>
        <p:spPr>
          <a:xfrm>
            <a:off x="571472" y="1071546"/>
            <a:ext cx="8001056" cy="2908489"/>
          </a:xfrm>
          <a:prstGeom prst="rect">
            <a:avLst/>
          </a:prstGeom>
        </p:spPr>
        <p:txBody>
          <a:bodyPr wrap="square">
            <a:spAutoFit/>
          </a:bodyPr>
          <a:lstStyle/>
          <a:p>
            <a:pPr marL="396000" indent="-342000">
              <a:spcBef>
                <a:spcPts val="300"/>
              </a:spcBef>
              <a:spcAft>
                <a:spcPts val="300"/>
              </a:spcAft>
              <a:buClr>
                <a:schemeClr val="accent6">
                  <a:lumMod val="75000"/>
                </a:schemeClr>
              </a:buClr>
              <a:buSzPct val="100000"/>
              <a:buFont typeface="Wingdings" pitchFamily="2" charset="2"/>
              <a:buChar char="ü"/>
              <a:defRPr/>
            </a:pPr>
            <a:r>
              <a:rPr lang="en-US" sz="2400" u="sng" dirty="0" smtClean="0">
                <a:solidFill>
                  <a:schemeClr val="accent3">
                    <a:lumMod val="50000"/>
                  </a:schemeClr>
                </a:solidFill>
              </a:rPr>
              <a:t>Support from local stakeholders</a:t>
            </a:r>
            <a:r>
              <a:rPr lang="en-US" sz="2400" dirty="0" smtClean="0">
                <a:solidFill>
                  <a:srgbClr val="002060"/>
                </a:solidFill>
              </a:rPr>
              <a:t>:  necessity to accomplish the project</a:t>
            </a:r>
          </a:p>
          <a:p>
            <a:pPr marL="396000" indent="-342000">
              <a:spcBef>
                <a:spcPts val="300"/>
              </a:spcBef>
              <a:spcAft>
                <a:spcPts val="300"/>
              </a:spcAft>
              <a:buClr>
                <a:schemeClr val="accent6">
                  <a:lumMod val="75000"/>
                </a:schemeClr>
              </a:buClr>
              <a:buSzPct val="100000"/>
              <a:buFont typeface="Wingdings" pitchFamily="2" charset="2"/>
              <a:buChar char="ü"/>
              <a:defRPr/>
            </a:pPr>
            <a:r>
              <a:rPr lang="en-US" sz="2400" u="sng" dirty="0" smtClean="0">
                <a:solidFill>
                  <a:schemeClr val="accent3">
                    <a:lumMod val="50000"/>
                  </a:schemeClr>
                </a:solidFill>
              </a:rPr>
              <a:t>Schools communities engagement:</a:t>
            </a:r>
            <a:r>
              <a:rPr lang="en-US" sz="2400" dirty="0" smtClean="0">
                <a:solidFill>
                  <a:schemeClr val="accent3">
                    <a:lumMod val="50000"/>
                  </a:schemeClr>
                </a:solidFill>
              </a:rPr>
              <a:t> </a:t>
            </a:r>
            <a:r>
              <a:rPr lang="en-US" sz="2400" dirty="0" smtClean="0">
                <a:solidFill>
                  <a:srgbClr val="002060"/>
                </a:solidFill>
              </a:rPr>
              <a:t>must for behavioral change; recycling rate increase</a:t>
            </a:r>
          </a:p>
          <a:p>
            <a:pPr marL="396000" indent="-342000">
              <a:spcBef>
                <a:spcPts val="300"/>
              </a:spcBef>
              <a:spcAft>
                <a:spcPts val="300"/>
              </a:spcAft>
              <a:buClr>
                <a:schemeClr val="accent6">
                  <a:lumMod val="75000"/>
                </a:schemeClr>
              </a:buClr>
              <a:buSzPct val="100000"/>
              <a:buFont typeface="Wingdings" pitchFamily="2" charset="2"/>
              <a:buChar char="ü"/>
              <a:defRPr/>
            </a:pPr>
            <a:r>
              <a:rPr lang="en-US" sz="2400" u="sng" dirty="0" smtClean="0">
                <a:solidFill>
                  <a:schemeClr val="accent3">
                    <a:lumMod val="50000"/>
                  </a:schemeClr>
                </a:solidFill>
              </a:rPr>
              <a:t>Strategic </a:t>
            </a:r>
            <a:r>
              <a:rPr lang="en-US" sz="2400" u="sng" dirty="0" err="1" smtClean="0">
                <a:solidFill>
                  <a:schemeClr val="accent3">
                    <a:lumMod val="50000"/>
                  </a:schemeClr>
                </a:solidFill>
              </a:rPr>
              <a:t>siting</a:t>
            </a:r>
            <a:r>
              <a:rPr lang="en-US" sz="2400" u="sng" dirty="0" smtClean="0">
                <a:solidFill>
                  <a:schemeClr val="accent3">
                    <a:lumMod val="50000"/>
                  </a:schemeClr>
                </a:solidFill>
              </a:rPr>
              <a:t> of bins</a:t>
            </a:r>
            <a:r>
              <a:rPr lang="en-US" sz="2400" u="sng" dirty="0" smtClean="0">
                <a:solidFill>
                  <a:srgbClr val="002060"/>
                </a:solidFill>
              </a:rPr>
              <a:t>:</a:t>
            </a:r>
            <a:r>
              <a:rPr lang="en-US" sz="2400" dirty="0" smtClean="0">
                <a:solidFill>
                  <a:srgbClr val="002060"/>
                </a:solidFill>
              </a:rPr>
              <a:t> must be carefully designed</a:t>
            </a:r>
          </a:p>
          <a:p>
            <a:pPr marL="396000" indent="-342000">
              <a:spcBef>
                <a:spcPts val="300"/>
              </a:spcBef>
              <a:spcAft>
                <a:spcPts val="300"/>
              </a:spcAft>
              <a:buClr>
                <a:schemeClr val="accent6">
                  <a:lumMod val="75000"/>
                </a:schemeClr>
              </a:buClr>
              <a:buSzPct val="100000"/>
              <a:buFont typeface="Wingdings" pitchFamily="2" charset="2"/>
              <a:buChar char="ü"/>
              <a:defRPr/>
            </a:pPr>
            <a:r>
              <a:rPr lang="en-US" sz="2400" dirty="0" smtClean="0">
                <a:solidFill>
                  <a:srgbClr val="002060"/>
                </a:solidFill>
              </a:rPr>
              <a:t>Educate the citizens on the proper disposal of UCO and the separation of waste </a:t>
            </a:r>
            <a:endParaRPr lang="en-GB" sz="2400" dirty="0">
              <a:solidFill>
                <a:srgbClr val="FF0000"/>
              </a:solidFill>
            </a:endParaRPr>
          </a:p>
        </p:txBody>
      </p:sp>
      <p:pic>
        <p:nvPicPr>
          <p:cNvPr id="9" name="Picture 2" descr="https://www.researchgate.net/profile/Theocharis_Tsoutsos2/publication/281347879/figure/fig59/AS:669620184813592@1536661301719/The-UCO-to-biodiesel-value-chain.png"/>
          <p:cNvPicPr>
            <a:picLocks noChangeAspect="1" noChangeArrowheads="1"/>
          </p:cNvPicPr>
          <p:nvPr/>
        </p:nvPicPr>
        <p:blipFill>
          <a:blip r:embed="rId3" cstate="print"/>
          <a:srcRect/>
          <a:stretch>
            <a:fillRect/>
          </a:stretch>
        </p:blipFill>
        <p:spPr bwMode="auto">
          <a:xfrm>
            <a:off x="2071670" y="4071942"/>
            <a:ext cx="5643602" cy="228601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8229600" cy="1143000"/>
          </a:xfrm>
        </p:spPr>
        <p:txBody>
          <a:bodyPr>
            <a:normAutofit fontScale="90000"/>
          </a:bodyPr>
          <a:lstStyle/>
          <a:p>
            <a:pPr lvl="1" algn="ctr" rtl="0">
              <a:spcBef>
                <a:spcPct val="0"/>
              </a:spcBef>
            </a:pP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800" b="1" dirty="0" smtClean="0"/>
              <a:t/>
            </a:r>
            <a:br>
              <a:rPr lang="es-ES" sz="4800" b="1" dirty="0" smtClean="0"/>
            </a:br>
            <a:r>
              <a:rPr lang="es-ES" sz="4000" b="1" dirty="0" smtClean="0">
                <a:solidFill>
                  <a:srgbClr val="1F497D"/>
                </a:solidFill>
                <a:latin typeface="Arial" charset="0"/>
                <a:cs typeface="Arial" charset="0"/>
                <a:sym typeface="Arial" charset="0"/>
              </a:rPr>
              <a:t> </a:t>
            </a:r>
            <a:r>
              <a:rPr lang="es-ES" sz="4400" b="1" dirty="0" smtClean="0">
                <a:solidFill>
                  <a:schemeClr val="tx1"/>
                </a:solidFill>
                <a:latin typeface="Arial" charset="0"/>
                <a:cs typeface="Arial" charset="0"/>
                <a:sym typeface="Arial" charset="0"/>
              </a:rPr>
              <a:t>Lessons learned </a:t>
            </a:r>
            <a:r>
              <a:rPr lang="en-GB" sz="2000" b="1" dirty="0" smtClean="0">
                <a:solidFill>
                  <a:srgbClr val="BF5701"/>
                </a:solidFill>
              </a:rPr>
              <a:t/>
            </a:r>
            <a:br>
              <a:rPr lang="en-GB" sz="2000" b="1" dirty="0" smtClean="0">
                <a:solidFill>
                  <a:srgbClr val="BF5701"/>
                </a:solidFill>
              </a:rPr>
            </a:br>
            <a:r>
              <a:rPr lang="es-ES" sz="4000" b="1" dirty="0" smtClean="0"/>
              <a:t/>
            </a:r>
            <a:br>
              <a:rPr lang="es-ES" sz="4000" b="1" dirty="0" smtClean="0"/>
            </a:br>
            <a:r>
              <a:rPr lang="es-ES" sz="4000" b="1" dirty="0" smtClean="0"/>
              <a:t> </a:t>
            </a:r>
            <a:br>
              <a:rPr lang="es-ES" sz="4000" b="1" dirty="0" smtClean="0"/>
            </a:br>
            <a:r>
              <a:rPr lang="es-ES" sz="4000" b="1" dirty="0" smtClean="0">
                <a:solidFill>
                  <a:schemeClr val="accent6">
                    <a:lumMod val="75000"/>
                  </a:schemeClr>
                </a:solidFill>
                <a:sym typeface="Arial" charset="0"/>
              </a:rPr>
              <a:t> </a:t>
            </a:r>
            <a:r>
              <a:rPr lang="es-ES" sz="4000" b="1" dirty="0" smtClean="0">
                <a:solidFill>
                  <a:schemeClr val="accent6">
                    <a:lumMod val="75000"/>
                  </a:schemeClr>
                </a:solidFill>
              </a:rPr>
              <a:t/>
            </a:r>
            <a:br>
              <a:rPr lang="es-ES" sz="4000"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r>
              <a:rPr lang="en-US" b="1" dirty="0" smtClean="0">
                <a:solidFill>
                  <a:schemeClr val="accent6">
                    <a:lumMod val="75000"/>
                  </a:schemeClr>
                </a:solidFill>
              </a:rPr>
              <a:t/>
            </a:r>
            <a:br>
              <a:rPr lang="en-US" b="1" dirty="0" smtClean="0">
                <a:solidFill>
                  <a:schemeClr val="accent6">
                    <a:lumMod val="75000"/>
                  </a:schemeClr>
                </a:solidFill>
              </a:rPr>
            </a:br>
            <a:endParaRPr lang="el-GR" dirty="0"/>
          </a:p>
        </p:txBody>
      </p:sp>
      <p:sp>
        <p:nvSpPr>
          <p:cNvPr id="3" name="2 - Θέση υποσέλιδου"/>
          <p:cNvSpPr>
            <a:spLocks noGrp="1"/>
          </p:cNvSpPr>
          <p:nvPr>
            <p:ph type="ftr" sz="quarter" idx="11"/>
          </p:nvPr>
        </p:nvSpPr>
        <p:spPr/>
        <p:txBody>
          <a:bodyPr/>
          <a:lstStyle/>
          <a:p>
            <a:r>
              <a:rPr lang="en-US" dirty="0" smtClean="0"/>
              <a:t>REPLACE - OPEN EVENT</a:t>
            </a:r>
            <a:endParaRPr lang="el-GR" dirty="0"/>
          </a:p>
        </p:txBody>
      </p:sp>
      <p:sp>
        <p:nvSpPr>
          <p:cNvPr id="22" name="Rectangle 21"/>
          <p:cNvSpPr/>
          <p:nvPr/>
        </p:nvSpPr>
        <p:spPr bwMode="auto">
          <a:xfrm>
            <a:off x="285720" y="4643446"/>
            <a:ext cx="3141663" cy="790575"/>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fontAlgn="auto">
              <a:lnSpc>
                <a:spcPct val="90000"/>
              </a:lnSpc>
              <a:spcAft>
                <a:spcPct val="35000"/>
              </a:spcAft>
              <a:buClr>
                <a:srgbClr val="000000"/>
              </a:buClr>
              <a:buFont typeface="Arial"/>
              <a:buNone/>
              <a:defRPr/>
            </a:pPr>
            <a:endParaRPr lang="el-GR" sz="1800" b="1" dirty="0">
              <a:solidFill>
                <a:schemeClr val="bg1"/>
              </a:solidFill>
              <a:sym typeface="Arial"/>
            </a:endParaRPr>
          </a:p>
        </p:txBody>
      </p:sp>
      <p:sp>
        <p:nvSpPr>
          <p:cNvPr id="8" name="7 - Ορθογώνιο"/>
          <p:cNvSpPr/>
          <p:nvPr/>
        </p:nvSpPr>
        <p:spPr>
          <a:xfrm>
            <a:off x="1000100" y="1214422"/>
            <a:ext cx="7429552" cy="4308872"/>
          </a:xfrm>
          <a:prstGeom prst="rect">
            <a:avLst/>
          </a:prstGeom>
        </p:spPr>
        <p:txBody>
          <a:bodyPr wrap="square">
            <a:spAutoFit/>
          </a:bodyPr>
          <a:lstStyle/>
          <a:p>
            <a:pPr marL="396000" indent="-342000">
              <a:spcBef>
                <a:spcPts val="300"/>
              </a:spcBef>
              <a:spcAft>
                <a:spcPts val="300"/>
              </a:spcAft>
              <a:buClr>
                <a:schemeClr val="accent6">
                  <a:lumMod val="75000"/>
                </a:schemeClr>
              </a:buClr>
              <a:buSzPct val="100000"/>
              <a:buFont typeface="Wingdings" pitchFamily="2" charset="2"/>
              <a:buChar char="ü"/>
              <a:defRPr/>
            </a:pPr>
            <a:r>
              <a:rPr lang="en-US" sz="2400" dirty="0" smtClean="0">
                <a:solidFill>
                  <a:schemeClr val="tx2">
                    <a:lumMod val="75000"/>
                  </a:schemeClr>
                </a:solidFill>
              </a:rPr>
              <a:t>Municipalities usually cannot fund the maintenance of a UCO to biodiesel system, this should be </a:t>
            </a:r>
            <a:r>
              <a:rPr lang="en-US" sz="2400" u="sng" dirty="0" smtClean="0">
                <a:solidFill>
                  <a:schemeClr val="tx2">
                    <a:lumMod val="75000"/>
                  </a:schemeClr>
                </a:solidFill>
              </a:rPr>
              <a:t>“self-financed” primarily </a:t>
            </a:r>
            <a:r>
              <a:rPr lang="en-US" sz="2400" dirty="0" smtClean="0">
                <a:solidFill>
                  <a:schemeClr val="tx2">
                    <a:lumMod val="75000"/>
                  </a:schemeClr>
                </a:solidFill>
              </a:rPr>
              <a:t>by the UCO collected volume</a:t>
            </a:r>
          </a:p>
          <a:p>
            <a:pPr marL="396000" indent="-342000">
              <a:spcBef>
                <a:spcPts val="300"/>
              </a:spcBef>
              <a:spcAft>
                <a:spcPts val="300"/>
              </a:spcAft>
              <a:buClr>
                <a:schemeClr val="accent6">
                  <a:lumMod val="75000"/>
                </a:schemeClr>
              </a:buClr>
              <a:buSzPct val="100000"/>
              <a:buFont typeface="Wingdings" pitchFamily="2" charset="2"/>
              <a:buChar char="ü"/>
              <a:defRPr/>
            </a:pPr>
            <a:r>
              <a:rPr lang="en-US" sz="2400" dirty="0" smtClean="0">
                <a:solidFill>
                  <a:schemeClr val="tx2">
                    <a:lumMod val="75000"/>
                  </a:schemeClr>
                </a:solidFill>
              </a:rPr>
              <a:t>When a </a:t>
            </a:r>
            <a:r>
              <a:rPr lang="en-US" sz="2400" u="sng" dirty="0" smtClean="0">
                <a:solidFill>
                  <a:schemeClr val="tx2">
                    <a:lumMod val="75000"/>
                  </a:schemeClr>
                </a:solidFill>
              </a:rPr>
              <a:t>transformation plant</a:t>
            </a:r>
            <a:r>
              <a:rPr lang="en-US" sz="2400" dirty="0" smtClean="0">
                <a:solidFill>
                  <a:schemeClr val="tx2">
                    <a:lumMod val="75000"/>
                  </a:schemeClr>
                </a:solidFill>
              </a:rPr>
              <a:t> is not in proximity, the operation of the whole cycle involves high costs making the process less or –in some cases- not sustainable</a:t>
            </a:r>
            <a:endParaRPr lang="en-GB" sz="2400" dirty="0" smtClean="0">
              <a:solidFill>
                <a:schemeClr val="tx2">
                  <a:lumMod val="75000"/>
                </a:schemeClr>
              </a:solidFill>
            </a:endParaRPr>
          </a:p>
          <a:p>
            <a:pPr marL="396000" indent="-342000">
              <a:spcBef>
                <a:spcPts val="300"/>
              </a:spcBef>
              <a:spcAft>
                <a:spcPts val="300"/>
              </a:spcAft>
              <a:buClr>
                <a:schemeClr val="accent6">
                  <a:lumMod val="75000"/>
                </a:schemeClr>
              </a:buClr>
              <a:buSzPct val="100000"/>
              <a:buFont typeface="Wingdings" pitchFamily="2" charset="2"/>
              <a:buChar char="ü"/>
              <a:defRPr/>
            </a:pPr>
            <a:r>
              <a:rPr lang="en-US" sz="2400" dirty="0" smtClean="0">
                <a:solidFill>
                  <a:schemeClr val="tx2">
                    <a:lumMod val="75000"/>
                  </a:schemeClr>
                </a:solidFill>
              </a:rPr>
              <a:t>The UCO collection scheme </a:t>
            </a:r>
            <a:r>
              <a:rPr lang="en-US" sz="2400" u="sng" dirty="0" smtClean="0">
                <a:solidFill>
                  <a:schemeClr val="tx2">
                    <a:lumMod val="75000"/>
                  </a:schemeClr>
                </a:solidFill>
              </a:rPr>
              <a:t>can be also extended to other types of waste </a:t>
            </a:r>
            <a:r>
              <a:rPr lang="en-US" sz="2400" dirty="0" smtClean="0">
                <a:solidFill>
                  <a:schemeClr val="tx2">
                    <a:lumMod val="75000"/>
                  </a:schemeClr>
                </a:solidFill>
              </a:rPr>
              <a:t>within </a:t>
            </a:r>
            <a:r>
              <a:rPr lang="en-US" sz="2400" dirty="0" err="1" smtClean="0">
                <a:solidFill>
                  <a:schemeClr val="tx2">
                    <a:lumMod val="75000"/>
                  </a:schemeClr>
                </a:solidFill>
              </a:rPr>
              <a:t>Rethymno</a:t>
            </a:r>
            <a:r>
              <a:rPr lang="en-US" sz="2400" dirty="0" smtClean="0">
                <a:solidFill>
                  <a:schemeClr val="tx2">
                    <a:lumMod val="75000"/>
                  </a:schemeClr>
                </a:solidFill>
              </a:rPr>
              <a:t> Municipality and of course in other Municipalities, offering several environmental as well as financial benefits</a:t>
            </a:r>
            <a:endParaRPr lang="en-GB" sz="2400" dirty="0">
              <a:solidFill>
                <a:schemeClr val="tx2">
                  <a:lumMod val="75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effectLst>
            <a:glow rad="228600">
              <a:schemeClr val="accent2">
                <a:satMod val="175000"/>
                <a:alpha val="40000"/>
              </a:schemeClr>
            </a:glow>
          </a:effectLst>
        </p:spPr>
        <p:txBody>
          <a:bodyPr>
            <a:normAutofit/>
          </a:bodyPr>
          <a:lstStyle/>
          <a:p>
            <a:r>
              <a:rPr lang="en-US" sz="6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Thank you!!!</a:t>
            </a:r>
            <a:endParaRPr lang="el-GR" sz="6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2 - Υπότιτλος"/>
          <p:cNvSpPr>
            <a:spLocks noGrp="1"/>
          </p:cNvSpPr>
          <p:nvPr>
            <p:ph type="subTitle" idx="1"/>
          </p:nvPr>
        </p:nvSpPr>
        <p:spPr/>
        <p:txBody>
          <a:bodyPr>
            <a:normAutofit/>
          </a:bodyPr>
          <a:lstStyle/>
          <a:p>
            <a:pPr>
              <a:buClr>
                <a:srgbClr val="1F497D"/>
              </a:buClr>
              <a:buSzPts val="1400"/>
            </a:pPr>
            <a:r>
              <a:rPr lang="en-US" b="1" dirty="0" smtClean="0">
                <a:solidFill>
                  <a:srgbClr val="00B050"/>
                </a:solidFill>
              </a:rPr>
              <a:t>Contact us:</a:t>
            </a:r>
          </a:p>
          <a:p>
            <a:pPr>
              <a:buClr>
                <a:srgbClr val="1F497D"/>
              </a:buClr>
              <a:buSzPts val="1400"/>
            </a:pPr>
            <a:r>
              <a:rPr lang="en-US" dirty="0" smtClean="0">
                <a:solidFill>
                  <a:srgbClr val="1F497D"/>
                </a:solidFill>
                <a:hlinkClick r:id="rId2"/>
              </a:rPr>
              <a:t>golfinopoulou@rethymno.gr</a:t>
            </a:r>
            <a:r>
              <a:rPr lang="en-US" dirty="0" smtClean="0">
                <a:solidFill>
                  <a:srgbClr val="1F497D"/>
                </a:solidFill>
              </a:rPr>
              <a:t> </a:t>
            </a:r>
          </a:p>
          <a:p>
            <a:r>
              <a:rPr lang="el-GR" altLang="el-GR" u="sng" dirty="0" smtClean="0">
                <a:solidFill>
                  <a:schemeClr val="tx1"/>
                </a:solidFill>
                <a:hlinkClick r:id="rId3"/>
              </a:rPr>
              <a:t>stavroula.tournaki@enveng.tuc.gr</a:t>
            </a:r>
            <a:r>
              <a:rPr lang="en-US" altLang="el-GR" u="sng" dirty="0" smtClean="0">
                <a:solidFill>
                  <a:schemeClr val="tx1"/>
                </a:solidFill>
              </a:rPr>
              <a:t> </a:t>
            </a:r>
            <a:endParaRPr lang="el-GR" altLang="el-GR" u="sng" dirty="0" smtClean="0">
              <a:solidFill>
                <a:schemeClr val="tx1"/>
              </a:solidFill>
            </a:endParaRPr>
          </a:p>
          <a:p>
            <a:endParaRPr lang="el-GR"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5" name="Picture 7" descr="C:\Users\stournaki\Documents\2.RECOIL\WP6-PILOT\alysida.jpg"/>
          <p:cNvPicPr>
            <a:picLocks noChangeAspect="1" noChangeArrowheads="1"/>
          </p:cNvPicPr>
          <p:nvPr/>
        </p:nvPicPr>
        <p:blipFill>
          <a:blip r:embed="rId4" cstate="print"/>
          <a:srcRect/>
          <a:stretch>
            <a:fillRect/>
          </a:stretch>
        </p:blipFill>
        <p:spPr bwMode="auto">
          <a:xfrm>
            <a:off x="109537" y="357166"/>
            <a:ext cx="8891619" cy="148431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582858"/>
          </a:xfrm>
        </p:spPr>
        <p:txBody>
          <a:bodyPr>
            <a:normAutofit fontScale="90000"/>
          </a:bodyPr>
          <a:lstStyle/>
          <a:p>
            <a:pPr algn="l"/>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solidFill>
                  <a:srgbClr val="00B050"/>
                </a:solidFill>
              </a:rPr>
              <a:t>The used cooking oil:</a:t>
            </a:r>
            <a:r>
              <a:rPr lang="en-US" sz="3600" dirty="0" smtClean="0"/>
              <a:t/>
            </a:r>
            <a:br>
              <a:rPr lang="en-US" sz="3600" dirty="0" smtClean="0"/>
            </a:br>
            <a:r>
              <a:rPr lang="en-US" sz="3600" dirty="0" smtClean="0">
                <a:sym typeface="Symbol"/>
              </a:rPr>
              <a:t></a:t>
            </a:r>
            <a:r>
              <a:rPr lang="en-US" sz="3600" dirty="0" smtClean="0"/>
              <a:t>We do NOT throw it in the sewer because it clogs it</a:t>
            </a:r>
            <a:br>
              <a:rPr lang="en-US" sz="3600" dirty="0" smtClean="0"/>
            </a:br>
            <a:r>
              <a:rPr lang="en-US" sz="3600" dirty="0" smtClean="0">
                <a:sym typeface="Symbol"/>
              </a:rPr>
              <a:t></a:t>
            </a:r>
            <a:r>
              <a:rPr lang="en-US" sz="3600" dirty="0" smtClean="0"/>
              <a:t>We do NOT throw it in the trash because it makes it flammable</a:t>
            </a:r>
            <a:r>
              <a:rPr lang="en-US" dirty="0" smtClean="0"/>
              <a:t/>
            </a:r>
            <a:br>
              <a:rPr lang="en-US" dirty="0" smtClean="0"/>
            </a:br>
            <a:r>
              <a:rPr lang="en-US" dirty="0" smtClean="0"/>
              <a:t/>
            </a:r>
            <a:br>
              <a:rPr lang="en-US" dirty="0" smtClean="0"/>
            </a:br>
            <a:r>
              <a:rPr lang="en-US" dirty="0" smtClean="0"/>
              <a:t/>
            </a:r>
            <a:br>
              <a:rPr lang="en-US" dirty="0" smtClean="0"/>
            </a:br>
            <a:endParaRPr lang="el-GR"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2050" name="Picture 2"/>
          <p:cNvPicPr>
            <a:picLocks noGrp="1" noChangeAspect="1" noChangeArrowheads="1"/>
          </p:cNvPicPr>
          <p:nvPr>
            <p:ph idx="1"/>
          </p:nvPr>
        </p:nvPicPr>
        <p:blipFill>
          <a:blip r:embed="rId2" cstate="print"/>
          <a:srcRect/>
          <a:stretch>
            <a:fillRect/>
          </a:stretch>
        </p:blipFill>
        <p:spPr bwMode="auto">
          <a:xfrm>
            <a:off x="2357422" y="3000372"/>
            <a:ext cx="4643470" cy="3071834"/>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l"/>
            <a:r>
              <a:rPr lang="en-US" sz="3200" dirty="0" smtClean="0">
                <a:solidFill>
                  <a:srgbClr val="00B050"/>
                </a:solidFill>
              </a:rPr>
              <a:t/>
            </a:r>
            <a:br>
              <a:rPr lang="en-US" sz="3200" dirty="0" smtClean="0">
                <a:solidFill>
                  <a:srgbClr val="00B050"/>
                </a:solidFill>
              </a:rPr>
            </a:br>
            <a:r>
              <a:rPr lang="en-US" sz="3200" dirty="0" smtClean="0">
                <a:solidFill>
                  <a:srgbClr val="00B050"/>
                </a:solidFill>
              </a:rPr>
              <a:t/>
            </a:r>
            <a:br>
              <a:rPr lang="en-US" sz="3200" dirty="0" smtClean="0">
                <a:solidFill>
                  <a:srgbClr val="00B050"/>
                </a:solidFill>
              </a:rPr>
            </a:br>
            <a:r>
              <a:rPr lang="en-US" sz="3200" dirty="0" smtClean="0">
                <a:solidFill>
                  <a:srgbClr val="00B050"/>
                </a:solidFill>
              </a:rPr>
              <a:t/>
            </a:r>
            <a:br>
              <a:rPr lang="en-US" sz="3200" dirty="0" smtClean="0">
                <a:solidFill>
                  <a:srgbClr val="00B050"/>
                </a:solidFill>
              </a:rPr>
            </a:br>
            <a:r>
              <a:rPr lang="en-US" sz="3200" dirty="0" smtClean="0">
                <a:solidFill>
                  <a:srgbClr val="00B050"/>
                </a:solidFill>
              </a:rPr>
              <a:t>The used cooking oil:</a:t>
            </a:r>
            <a:r>
              <a:rPr lang="en-US" sz="3200" dirty="0" smtClean="0"/>
              <a:t/>
            </a:r>
            <a:br>
              <a:rPr lang="en-US" sz="3200" dirty="0" smtClean="0"/>
            </a:br>
            <a:r>
              <a:rPr lang="en-US" sz="3200" dirty="0" smtClean="0">
                <a:sym typeface="Symbol"/>
              </a:rPr>
              <a:t></a:t>
            </a:r>
            <a:r>
              <a:rPr lang="en-US" sz="3200" dirty="0" smtClean="0"/>
              <a:t>We do NOT throw it in the sea because it repels plankton and fish </a:t>
            </a:r>
            <a:br>
              <a:rPr lang="en-US" sz="3200" dirty="0" smtClean="0"/>
            </a:br>
            <a:r>
              <a:rPr lang="en-US" sz="3200" dirty="0" smtClean="0">
                <a:sym typeface="Symbol"/>
              </a:rPr>
              <a:t></a:t>
            </a:r>
            <a:r>
              <a:rPr lang="en-US" sz="3200" dirty="0" smtClean="0"/>
              <a:t>We do NOT throw it in the bush because it contaminates the aquifer horizon</a:t>
            </a:r>
            <a:endParaRPr lang="el-GR" sz="3200"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3074" name="Picture 2"/>
          <p:cNvPicPr>
            <a:picLocks noGrp="1" noChangeAspect="1" noChangeArrowheads="1"/>
          </p:cNvPicPr>
          <p:nvPr>
            <p:ph idx="1"/>
          </p:nvPr>
        </p:nvPicPr>
        <p:blipFill>
          <a:blip r:embed="rId2" cstate="print"/>
          <a:srcRect/>
          <a:stretch>
            <a:fillRect/>
          </a:stretch>
        </p:blipFill>
        <p:spPr bwMode="auto">
          <a:xfrm>
            <a:off x="2000232" y="3357562"/>
            <a:ext cx="2286000" cy="219456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4929190" y="3357562"/>
            <a:ext cx="2357454" cy="2214578"/>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l"/>
            <a:r>
              <a:rPr lang="en-US" sz="3200" dirty="0" smtClean="0">
                <a:solidFill>
                  <a:srgbClr val="00B050"/>
                </a:solidFill>
              </a:rPr>
              <a:t/>
            </a:r>
            <a:br>
              <a:rPr lang="en-US" sz="3200" dirty="0" smtClean="0">
                <a:solidFill>
                  <a:srgbClr val="00B050"/>
                </a:solidFill>
              </a:rPr>
            </a:br>
            <a:r>
              <a:rPr lang="en-US" sz="3200" dirty="0" smtClean="0">
                <a:solidFill>
                  <a:srgbClr val="00B050"/>
                </a:solidFill>
              </a:rPr>
              <a:t/>
            </a:r>
            <a:br>
              <a:rPr lang="en-US" sz="3200" dirty="0" smtClean="0">
                <a:solidFill>
                  <a:srgbClr val="00B050"/>
                </a:solidFill>
              </a:rPr>
            </a:br>
            <a:r>
              <a:rPr lang="en-US" sz="3200" dirty="0" smtClean="0">
                <a:solidFill>
                  <a:srgbClr val="00B050"/>
                </a:solidFill>
              </a:rPr>
              <a:t/>
            </a:r>
            <a:br>
              <a:rPr lang="en-US" sz="3200" dirty="0" smtClean="0">
                <a:solidFill>
                  <a:srgbClr val="00B050"/>
                </a:solidFill>
              </a:rPr>
            </a:br>
            <a:r>
              <a:rPr lang="en-US" sz="3200" dirty="0" smtClean="0">
                <a:solidFill>
                  <a:srgbClr val="00B050"/>
                </a:solidFill>
              </a:rPr>
              <a:t/>
            </a:r>
            <a:br>
              <a:rPr lang="en-US" sz="3200" dirty="0" smtClean="0">
                <a:solidFill>
                  <a:srgbClr val="00B050"/>
                </a:solidFill>
              </a:rPr>
            </a:br>
            <a:r>
              <a:rPr lang="en-US" sz="3600" dirty="0" smtClean="0">
                <a:solidFill>
                  <a:srgbClr val="00B050"/>
                </a:solidFill>
              </a:rPr>
              <a:t>The used cooking oil:</a:t>
            </a:r>
            <a:r>
              <a:rPr lang="en-US" sz="3600" dirty="0" smtClean="0"/>
              <a:t/>
            </a:r>
            <a:br>
              <a:rPr lang="en-US" sz="3600" dirty="0" smtClean="0"/>
            </a:br>
            <a:r>
              <a:rPr lang="en-US" sz="3600" dirty="0" smtClean="0">
                <a:sym typeface="Symbol"/>
              </a:rPr>
              <a:t></a:t>
            </a:r>
            <a:r>
              <a:rPr lang="en-US" sz="3600" dirty="0" smtClean="0"/>
              <a:t>We do NOT eat it because </a:t>
            </a:r>
            <a:r>
              <a:rPr lang="en-US" sz="3600" smtClean="0"/>
              <a:t>it damage </a:t>
            </a:r>
            <a:r>
              <a:rPr lang="en-US" sz="3600" dirty="0" smtClean="0"/>
              <a:t>our health </a:t>
            </a:r>
            <a:br>
              <a:rPr lang="en-US" sz="3600" dirty="0" smtClean="0"/>
            </a:br>
            <a:r>
              <a:rPr lang="en-US" sz="3600" dirty="0" smtClean="0">
                <a:sym typeface="Symbol"/>
              </a:rPr>
              <a:t></a:t>
            </a:r>
            <a:r>
              <a:rPr lang="en-US" sz="3600" dirty="0" smtClean="0"/>
              <a:t>We do NOT feed it to our animals because it will eventually end up in our dish</a:t>
            </a:r>
            <a:br>
              <a:rPr lang="en-US" sz="3600" dirty="0" smtClean="0"/>
            </a:br>
            <a:r>
              <a:rPr lang="en-US" sz="3600" dirty="0" smtClean="0">
                <a:sym typeface="Symbol"/>
              </a:rPr>
              <a:t></a:t>
            </a:r>
            <a:r>
              <a:rPr lang="en-US" sz="3600" dirty="0" smtClean="0"/>
              <a:t>We do NOT make soap because it can damage our skin</a:t>
            </a:r>
            <a:endParaRPr lang="el-GR" sz="3600"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4098" name="Picture 2"/>
          <p:cNvPicPr>
            <a:picLocks noGrp="1" noChangeAspect="1" noChangeArrowheads="1"/>
          </p:cNvPicPr>
          <p:nvPr>
            <p:ph idx="1"/>
          </p:nvPr>
        </p:nvPicPr>
        <p:blipFill>
          <a:blip r:embed="rId2" cstate="print"/>
          <a:srcRect/>
          <a:stretch>
            <a:fillRect/>
          </a:stretch>
        </p:blipFill>
        <p:spPr bwMode="auto">
          <a:xfrm>
            <a:off x="2000232" y="3429000"/>
            <a:ext cx="5326380" cy="2833686"/>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4000" b="1" dirty="0" smtClean="0">
                <a:latin typeface="Arial" pitchFamily="34" charset="0"/>
                <a:cs typeface="Arial" pitchFamily="34" charset="0"/>
              </a:rPr>
              <a:t>Why do we recycle UCO?</a:t>
            </a:r>
            <a:endParaRPr lang="el-GR" sz="4000" b="1" dirty="0">
              <a:latin typeface="Arial" pitchFamily="34" charset="0"/>
              <a:cs typeface="Arial" pitchFamily="34" charset="0"/>
            </a:endParaRPr>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5122" name="Picture 2"/>
          <p:cNvPicPr>
            <a:picLocks noGrp="1" noChangeAspect="1" noChangeArrowheads="1"/>
          </p:cNvPicPr>
          <p:nvPr>
            <p:ph idx="1"/>
          </p:nvPr>
        </p:nvPicPr>
        <p:blipFill>
          <a:blip r:embed="rId2" cstate="print"/>
          <a:srcRect/>
          <a:stretch>
            <a:fillRect/>
          </a:stretch>
        </p:blipFill>
        <p:spPr bwMode="auto">
          <a:xfrm>
            <a:off x="1000100" y="1285860"/>
            <a:ext cx="6929486" cy="4071966"/>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4000" b="1" dirty="0" smtClean="0">
                <a:latin typeface="Arial" pitchFamily="34" charset="0"/>
                <a:cs typeface="Arial" pitchFamily="34" charset="0"/>
              </a:rPr>
              <a:t>Why do we recycle UCO?</a:t>
            </a:r>
            <a:endParaRPr lang="el-GR" sz="4000" b="1" dirty="0" smtClean="0">
              <a:latin typeface="Arial" pitchFamily="34" charset="0"/>
              <a:cs typeface="Arial" pitchFamily="34" charset="0"/>
            </a:endParaRPr>
          </a:p>
        </p:txBody>
      </p:sp>
      <p:sp>
        <p:nvSpPr>
          <p:cNvPr id="3" name="2 - Θέση περιεχομένου"/>
          <p:cNvSpPr>
            <a:spLocks noGrp="1"/>
          </p:cNvSpPr>
          <p:nvPr>
            <p:ph idx="1"/>
          </p:nvPr>
        </p:nvSpPr>
        <p:spPr/>
        <p:txBody>
          <a:bodyPr/>
          <a:lstStyle/>
          <a:p>
            <a:r>
              <a:rPr lang="en-US" dirty="0" smtClean="0"/>
              <a:t>To protect the already congested environment. </a:t>
            </a:r>
          </a:p>
          <a:p>
            <a:r>
              <a:rPr lang="en-US" dirty="0" smtClean="0"/>
              <a:t>If we do not recycle used cooking oils they will end up in drains or Landfill and then on the aquifer. </a:t>
            </a:r>
          </a:p>
          <a:p>
            <a:r>
              <a:rPr lang="en-US" dirty="0" smtClean="0"/>
              <a:t>Large percentage of problems (blockage etc) that we see in the sewers is due to used edible oils.</a:t>
            </a:r>
          </a:p>
          <a:p>
            <a:endParaRPr lang="el-GR"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3440114"/>
          </a:xfrm>
        </p:spPr>
        <p:txBody>
          <a:bodyPr>
            <a:normAutofit/>
          </a:bodyPr>
          <a:lstStyle/>
          <a:p>
            <a:r>
              <a:rPr lang="en-US" b="1" dirty="0" smtClean="0">
                <a:latin typeface="Arial" pitchFamily="34" charset="0"/>
                <a:cs typeface="Arial" pitchFamily="34" charset="0"/>
              </a:rPr>
              <a:t>Which oils do we recycle?</a:t>
            </a:r>
            <a:r>
              <a:rPr lang="en-US" dirty="0" smtClean="0"/>
              <a:t/>
            </a:r>
            <a:br>
              <a:rPr lang="en-US" dirty="0" smtClean="0"/>
            </a:br>
            <a:r>
              <a:rPr lang="en-US" sz="3600" dirty="0" smtClean="0"/>
              <a:t>Any oil we use for cooking and frying. </a:t>
            </a:r>
            <a:br>
              <a:rPr lang="en-US" sz="3600" dirty="0" smtClean="0"/>
            </a:br>
            <a:r>
              <a:rPr lang="en-US" sz="3100" dirty="0" smtClean="0"/>
              <a:t>Motor oils (mineral lubricants) are recycled by different process and should not be mixed with cooking oils</a:t>
            </a:r>
            <a:r>
              <a:rPr lang="en-US" dirty="0" smtClean="0"/>
              <a:t/>
            </a:r>
            <a:br>
              <a:rPr lang="en-US" dirty="0" smtClean="0"/>
            </a:br>
            <a:endParaRPr lang="el-GR" dirty="0"/>
          </a:p>
        </p:txBody>
      </p:sp>
      <p:sp>
        <p:nvSpPr>
          <p:cNvPr id="4" name="3 - Θέση υποσέλιδου"/>
          <p:cNvSpPr>
            <a:spLocks noGrp="1"/>
          </p:cNvSpPr>
          <p:nvPr>
            <p:ph type="ftr" sz="quarter" idx="11"/>
          </p:nvPr>
        </p:nvSpPr>
        <p:spPr/>
        <p:txBody>
          <a:bodyPr/>
          <a:lstStyle/>
          <a:p>
            <a:r>
              <a:rPr lang="en-US" smtClean="0"/>
              <a:t>REPLACE - OPEN EVENT</a:t>
            </a:r>
            <a:endParaRPr lang="el-GR"/>
          </a:p>
        </p:txBody>
      </p:sp>
      <p:pic>
        <p:nvPicPr>
          <p:cNvPr id="6146" name="Picture 2"/>
          <p:cNvPicPr>
            <a:picLocks noGrp="1" noChangeAspect="1" noChangeArrowheads="1"/>
          </p:cNvPicPr>
          <p:nvPr>
            <p:ph idx="1"/>
          </p:nvPr>
        </p:nvPicPr>
        <p:blipFill>
          <a:blip r:embed="rId2" cstate="print"/>
          <a:srcRect/>
          <a:stretch>
            <a:fillRect/>
          </a:stretch>
        </p:blipFill>
        <p:spPr bwMode="auto">
          <a:xfrm>
            <a:off x="2714612" y="3357562"/>
            <a:ext cx="3571900" cy="2357454"/>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574</TotalTime>
  <Words>1070</Words>
  <Application>Microsoft Office PowerPoint</Application>
  <PresentationFormat>Προβολή στην οθόνη (4:3)</PresentationFormat>
  <Paragraphs>198</Paragraphs>
  <Slides>38</Slides>
  <Notes>20</Notes>
  <HiddenSlides>0</HiddenSlides>
  <MMClips>0</MMClips>
  <ScaleCrop>false</ScaleCrop>
  <HeadingPairs>
    <vt:vector size="4" baseType="variant">
      <vt:variant>
        <vt:lpstr>Θέμα</vt:lpstr>
      </vt:variant>
      <vt:variant>
        <vt:i4>1</vt:i4>
      </vt:variant>
      <vt:variant>
        <vt:lpstr>Τίτλοι διαφανειών</vt:lpstr>
      </vt:variant>
      <vt:variant>
        <vt:i4>38</vt:i4>
      </vt:variant>
    </vt:vector>
  </HeadingPairs>
  <TitlesOfParts>
    <vt:vector size="39" baseType="lpstr">
      <vt:lpstr>Θέμα του Office</vt:lpstr>
      <vt:lpstr> RETHYMNO MUNICIPALITY Smart collection of Used Cooking Oil (UCO)</vt:lpstr>
      <vt:lpstr>Problem addressed</vt:lpstr>
      <vt:lpstr>Διαφάνεια 3</vt:lpstr>
      <vt:lpstr>    The used cooking oil: We do NOT throw it in the sewer because it clogs it We do NOT throw it in the trash because it makes it flammable   </vt:lpstr>
      <vt:lpstr>   The used cooking oil: We do NOT throw it in the sea because it repels plankton and fish  We do NOT throw it in the bush because it contaminates the aquifer horizon</vt:lpstr>
      <vt:lpstr>    The used cooking oil: We do NOT eat it because it damage our health  We do NOT feed it to our animals because it will eventually end up in our dish We do NOT make soap because it can damage our skin</vt:lpstr>
      <vt:lpstr>Why do we recycle UCO?</vt:lpstr>
      <vt:lpstr>Why do we recycle UCO?</vt:lpstr>
      <vt:lpstr>Which oils do we recycle? Any oil we use for cooking and frying.  Motor oils (mineral lubricants) are recycled by different process and should not be mixed with cooking oils </vt:lpstr>
      <vt:lpstr>    Recycling Used Cooking Oil - Environmental Benefits  1. Eliminated used cooking oils permanently from food chain. Avoid their reuse after the illicit processing as edible (a processing that is prohibited by relevant legislation) and their indirect introduction to the food chain through animal’s food (which is also prohibited)</vt:lpstr>
      <vt:lpstr>  Recycling Used Cooking Oil - Environmental Benefits   2. Solve the big problems caused from these oils, as liquid waste when they end up in the sewer system</vt:lpstr>
      <vt:lpstr>  Recycling Used Cooking Oil - Environmental Benefits   3. Used cooking oils (frying oils) are an alternative raw material for biodiesel production</vt:lpstr>
      <vt:lpstr>   Recycling Used Cooking Oil - Environmental Benefits   4. Biodiesel has similar physical properties with diesel  so it can be used as diesel’s substitute  or it can be mixed with diesel</vt:lpstr>
      <vt:lpstr>     Recycling Used Cooking Oil - Environmental Benefits  5. The advantages of biodiesel are multiple: biodegradable, non-toxic. It has almost zero sulfur content, increased lubrication, low emitted soot and it contains carbon dioxide (due to its renewable nature) decreasing the greenhouse effect</vt:lpstr>
      <vt:lpstr>   Recycling Used Cooking Oil - Environmental Benefits   6. Emissions of biodiesel are 40-50% lower than those of diesel with the exception of nitrogen oxide emissions</vt:lpstr>
      <vt:lpstr>           Recycling Used Cooking Oil - Environmental Benefits  7. We do not pollute the aquifer  8. We reduce the volume of waste that ends up in landfills  9. We recycle, even using the most appropriate method of sorting at source  10. We save natural resources  11. We contribute to green growth by creating new jobs 12. We actively participate in the global effort made for reversal of climate change      </vt:lpstr>
      <vt:lpstr>     COLLECTION PROCEDURE    We collect the oil in plastic bottles and empty them in special recycling bins </vt:lpstr>
      <vt:lpstr>      Households’ UCO Smart Collection in Rethymno increase UCO recycling rate &amp; enhance safe disposal by expanding &amp; optimising the collection network with smart sensors and web-based monitoring    </vt:lpstr>
      <vt:lpstr>    Implementation - The project team (Demonstration project in the frame of Interreg  MED COMPOSE)     </vt:lpstr>
      <vt:lpstr>    Implementation   Step 1- Planning &amp; considerations    </vt:lpstr>
      <vt:lpstr>     Implementation   Step 2- Stakeholders’ engagement      </vt:lpstr>
      <vt:lpstr>    Implementation    Step 3- Design of the smart UCO bin      </vt:lpstr>
      <vt:lpstr>    Implementation    Step 3- Design of the smart UCO bin      </vt:lpstr>
      <vt:lpstr>    Implementation    Step 3- Design of the smart UCO bin      </vt:lpstr>
      <vt:lpstr>    Implementation    Step 3- Design of the smart UCO bin      </vt:lpstr>
      <vt:lpstr>    Implementation    Step 4- Smart sensors’ installation       </vt:lpstr>
      <vt:lpstr>    Implementation    Step 5- Siting of the smart UCO bins      </vt:lpstr>
      <vt:lpstr>    Implementation    Step 6- Monitoring &amp; UCO collection       </vt:lpstr>
      <vt:lpstr>    Implementation    Step 6- Monitoring &amp; UCO collection       </vt:lpstr>
      <vt:lpstr>    Implementation    Step 6- Monitoring &amp; UCO collection       </vt:lpstr>
      <vt:lpstr>    Implementation        </vt:lpstr>
      <vt:lpstr>    Implementation        </vt:lpstr>
      <vt:lpstr>    Implementation        </vt:lpstr>
      <vt:lpstr>     Evidence of success        </vt:lpstr>
      <vt:lpstr>     Evidence of success        </vt:lpstr>
      <vt:lpstr>    Key success factors         </vt:lpstr>
      <vt:lpstr>     Lessons learned          </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collection of Used Cooking Oil (UCO)</dc:title>
  <dc:creator>user</dc:creator>
  <cp:lastModifiedBy>user</cp:lastModifiedBy>
  <cp:revision>118</cp:revision>
  <dcterms:created xsi:type="dcterms:W3CDTF">2021-10-05T16:03:39Z</dcterms:created>
  <dcterms:modified xsi:type="dcterms:W3CDTF">2021-10-06T10:01:15Z</dcterms:modified>
</cp:coreProperties>
</file>