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  <p:sldMasterId id="2147483652" r:id="rId3"/>
    <p:sldMasterId id="2147483653" r:id="rId4"/>
  </p:sldMasterIdLst>
  <p:notesMasterIdLst>
    <p:notesMasterId r:id="rId28"/>
  </p:notesMasterIdLst>
  <p:handoutMasterIdLst>
    <p:handoutMasterId r:id="rId29"/>
  </p:handoutMasterIdLst>
  <p:sldIdLst>
    <p:sldId id="689" r:id="rId5"/>
    <p:sldId id="695" r:id="rId6"/>
    <p:sldId id="731" r:id="rId7"/>
    <p:sldId id="707" r:id="rId8"/>
    <p:sldId id="708" r:id="rId9"/>
    <p:sldId id="720" r:id="rId10"/>
    <p:sldId id="729" r:id="rId11"/>
    <p:sldId id="709" r:id="rId12"/>
    <p:sldId id="717" r:id="rId13"/>
    <p:sldId id="710" r:id="rId14"/>
    <p:sldId id="711" r:id="rId15"/>
    <p:sldId id="728" r:id="rId16"/>
    <p:sldId id="718" r:id="rId17"/>
    <p:sldId id="712" r:id="rId18"/>
    <p:sldId id="719" r:id="rId19"/>
    <p:sldId id="721" r:id="rId20"/>
    <p:sldId id="722" r:id="rId21"/>
    <p:sldId id="723" r:id="rId22"/>
    <p:sldId id="724" r:id="rId23"/>
    <p:sldId id="725" r:id="rId24"/>
    <p:sldId id="730" r:id="rId25"/>
    <p:sldId id="716" r:id="rId26"/>
    <p:sldId id="575" r:id="rId2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4D86"/>
    <a:srgbClr val="33CC33"/>
    <a:srgbClr val="008000"/>
    <a:srgbClr val="F3FCA2"/>
    <a:srgbClr val="FF3300"/>
    <a:srgbClr val="547B45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86251" autoAdjust="0"/>
  </p:normalViewPr>
  <p:slideViewPr>
    <p:cSldViewPr>
      <p:cViewPr varScale="1">
        <p:scale>
          <a:sx n="74" d="100"/>
          <a:sy n="74" d="100"/>
        </p:scale>
        <p:origin x="1886" y="62"/>
      </p:cViewPr>
      <p:guideLst>
        <p:guide orient="horz" pos="8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7" y="329467"/>
            <a:ext cx="973778" cy="5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844" y="9262967"/>
            <a:ext cx="4532151" cy="4147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33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Hamburgisches </a:t>
            </a:r>
            <a:r>
              <a:rPr lang="de-DE" err="1"/>
              <a:t>WeltWirtschaftsInstitut</a:t>
            </a:r>
            <a:r>
              <a:rPr lang="de-DE"/>
              <a:t> (HWWI)</a:t>
            </a:r>
            <a:endParaRPr lang="de-DE" sz="1200"/>
          </a:p>
        </p:txBody>
      </p:sp>
      <p:sp>
        <p:nvSpPr>
          <p:cNvPr id="43521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0042" y="9262967"/>
            <a:ext cx="1058789" cy="4147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73A4703-B920-4675-B663-A2A73D7A6C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702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4971" y="4965691"/>
            <a:ext cx="4527735" cy="4133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91" tIns="45645" rIns="91291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4971" y="9431255"/>
            <a:ext cx="3169746" cy="2465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45" rIns="0" bIns="4564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Hamburgisches </a:t>
            </a:r>
            <a:r>
              <a:rPr lang="de-DE" err="1"/>
              <a:t>WeltWirtschaftsInstitut</a:t>
            </a:r>
            <a:r>
              <a:rPr lang="de-DE"/>
              <a:t> (HWWI)</a:t>
            </a:r>
            <a:endParaRPr lang="de-DE" sz="1200">
              <a:solidFill>
                <a:schemeClr val="tx1"/>
              </a:solidFill>
              <a:latin typeface="Times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380896" y="9431255"/>
            <a:ext cx="1281809" cy="2465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45" rIns="0" bIns="4564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66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26861A2-A9CE-4784-9874-ACF4DCC859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55785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366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  <a:endParaRPr lang="de-DE" sz="1200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861A2-A9CE-4784-9874-ACF4DCC8599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478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  <a:endParaRPr lang="de-DE" sz="1200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861A2-A9CE-4784-9874-ACF4DCC8599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91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  <a:endParaRPr lang="de-DE">
              <a:latin typeface="Time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46524-2FFC-46D8-9C5B-6F85B6B9E6D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71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59000" y="1870075"/>
            <a:ext cx="6985000" cy="14398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43009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411413" y="1943100"/>
            <a:ext cx="6542087" cy="1409700"/>
          </a:xfrm>
        </p:spPr>
        <p:txBody>
          <a:bodyPr/>
          <a:lstStyle>
            <a:lvl1pPr>
              <a:lnSpc>
                <a:spcPts val="24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43009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314700"/>
            <a:ext cx="6542087" cy="27813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de-DE" noProof="0"/>
              <a:t>Master-Untertitelformat bearbeiten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3184B87-22B0-4D71-906F-5A9F1339882A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079"/>
            <a:ext cx="2159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C7453A-03C9-44C6-978D-5FB8EEF5A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55588"/>
            <a:ext cx="1952459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2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11D55F1-330E-4FCF-B23A-48A03C20FE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793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2750" y="44450"/>
            <a:ext cx="2190750" cy="6480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500" y="44450"/>
            <a:ext cx="6419850" cy="6480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F41AAD3-ADC9-47B0-B1A5-A92C3AE44C0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303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D01F1BA-F13A-4755-A7C6-2E5ED828C3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227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DC11FA3-5807-4F5E-ABC3-E59F0EF6C1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98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6F436A9-5B1B-4F29-89F3-878BB21DBF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555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732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773238"/>
            <a:ext cx="4279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E66A2F5-83E2-4841-ACD5-E9C026D8DD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138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494EC43-C052-4164-A776-BA0273701A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03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9434A29-2003-42C7-82DC-707FCE11DF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91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0BE4D03-AB11-4645-92D0-B0BB4098F7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491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7674E8C-638D-4573-ABBE-42275E19EE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41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085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B6A2499-103E-4EAA-8B0C-CA49A672AC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709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9F47ABF-87E1-42A4-9FCC-F942A03A8F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168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3063" y="115888"/>
            <a:ext cx="2179637" cy="6408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391275" cy="64087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1E0E672-7790-4795-8A8B-3DBA07D296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992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A941062-9E61-495A-B34C-1BE4B87659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571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D49FD0C-748C-4826-BBF7-37DA8D6820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790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50BAC71-5DF0-4002-A34A-CEE91D20EF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5022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84350"/>
            <a:ext cx="4310062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784350"/>
            <a:ext cx="431165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5929513-7AFC-49F2-8B46-9751CD56FC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807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5F493C6-E8AE-4073-A742-06416FF11E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4848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9F08FFD-1C22-49BA-9D0E-458502F503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932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13834E4-0FF5-42C3-9B44-4A1B24E1E4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77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D2E875F-3BA2-4490-ACCF-467F3615EB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1333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D18213F-22BB-4552-9F26-A04CBA8317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0414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141978F-9C11-4168-B361-B80D7CDD4D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0690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7451177-26B9-4C27-85D0-7DD361AE68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317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1163" y="44450"/>
            <a:ext cx="2192337" cy="6553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29375" cy="6553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7171F41-854E-4ACA-9EF9-518851EF55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16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44A605E-ACA2-4AED-AD37-61B539D54C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0922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B88B0F9-634D-4479-A7A2-5E414C1D14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127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11F0DFC-3F91-42A1-A2CA-FC40345156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422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784350"/>
            <a:ext cx="4310062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784350"/>
            <a:ext cx="4311650" cy="481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2AF1553-4778-4DCA-B095-E9701F4E8E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21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A737B32-99EC-4242-A4A7-FA2AECDBA6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0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500" y="1752600"/>
            <a:ext cx="43053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053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E1B22E3-EC0A-40F6-A62C-AF38B8B942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3018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C729032-EA4B-46DC-B656-5F8ECE114A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8609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95261A0-9824-4AF1-A844-38124A1BCB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3206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11C267A-2781-4AE3-93AE-8B946E377F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7659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92700F5-2D3D-4680-B01F-440CA23714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3526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BA2D6E7-8049-4440-9A79-6D13110F3C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6714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1163" y="44450"/>
            <a:ext cx="2192337" cy="6553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429375" cy="6553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F70F386-58D3-47D8-BCAB-B315C2F4E1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5393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82814CB-5479-4264-9349-8C6CE5C883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34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2A070F7-B7FC-4DD4-92FC-DB479183A0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940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</a:t>
            </a:r>
            <a:r>
              <a:rPr lang="de-DE" err="1"/>
              <a:t>WeltWirtschaftsInstitut</a:t>
            </a:r>
            <a:r>
              <a:rPr lang="de-DE"/>
              <a:t>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F4C0853-19FF-4659-A877-10659EB91A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873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56B08797-9380-43AE-8A4A-938D4AC041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5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D3D53F9-93EA-41AF-9193-28EF770EFA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5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44450"/>
            <a:ext cx="87630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752600"/>
            <a:ext cx="8763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889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193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69E03DB-2DFD-42C6-9442-BB608DADF1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9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40" r:id="rId7"/>
    <p:sldLayoutId id="2147487002" r:id="rId8"/>
    <p:sldLayoutId id="2147487003" r:id="rId9"/>
    <p:sldLayoutId id="2147487004" r:id="rId10"/>
    <p:sldLayoutId id="2147487005" r:id="rId11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284163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852488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619250" indent="-282575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3pPr>
      <a:lvl4pPr marL="2379663" indent="-28575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4pPr>
      <a:lvl5pPr marL="3146425" indent="-284163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5pPr>
      <a:lvl6pPr marL="36036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6pPr>
      <a:lvl7pPr marL="40608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7pPr>
      <a:lvl8pPr marL="45180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8pPr>
      <a:lvl9pPr marL="4975225" indent="-284163" algn="l" rtl="0" fontAlgn="base">
        <a:lnSpc>
          <a:spcPts val="3600"/>
        </a:lnSpc>
        <a:spcBef>
          <a:spcPct val="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8723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73238"/>
            <a:ext cx="87122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0FFBE86-C1F8-4FB8-9BF3-D81019B915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6" r:id="rId1"/>
    <p:sldLayoutId id="2147487007" r:id="rId2"/>
    <p:sldLayoutId id="2147487008" r:id="rId3"/>
    <p:sldLayoutId id="2147487009" r:id="rId4"/>
    <p:sldLayoutId id="2147487010" r:id="rId5"/>
    <p:sldLayoutId id="2147487011" r:id="rId6"/>
    <p:sldLayoutId id="2147487012" r:id="rId7"/>
    <p:sldLayoutId id="2147487013" r:id="rId8"/>
    <p:sldLayoutId id="2147487014" r:id="rId9"/>
    <p:sldLayoutId id="2147487015" r:id="rId10"/>
    <p:sldLayoutId id="2147487016" r:id="rId11"/>
    <p:sldLayoutId id="2147487042" r:id="rId12"/>
  </p:sldLayoutIdLst>
  <p:hf hd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233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84350"/>
            <a:ext cx="877411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3995706-7617-40EB-BB3D-B58E78E36A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7" r:id="rId1"/>
    <p:sldLayoutId id="2147487018" r:id="rId2"/>
    <p:sldLayoutId id="2147487019" r:id="rId3"/>
    <p:sldLayoutId id="2147487020" r:id="rId4"/>
    <p:sldLayoutId id="2147487021" r:id="rId5"/>
    <p:sldLayoutId id="2147487022" r:id="rId6"/>
    <p:sldLayoutId id="2147487023" r:id="rId7"/>
    <p:sldLayoutId id="2147487024" r:id="rId8"/>
    <p:sldLayoutId id="2147487025" r:id="rId9"/>
    <p:sldLayoutId id="2147487026" r:id="rId10"/>
    <p:sldLayoutId id="2147487027" r:id="rId11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7233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784350"/>
            <a:ext cx="877411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667500"/>
            <a:ext cx="9180513" cy="190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278000"/>
              </a:lnSpc>
              <a:defRPr/>
            </a:pPr>
            <a:r>
              <a:rPr lang="de-DE" altLang="de-DE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278000"/>
              </a:lnSpc>
              <a:defRPr/>
            </a:pPr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669088"/>
            <a:ext cx="5076825" cy="115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Hamburgisches WeltWirtschaftsInstitut (HWWI)Hamburgisches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664325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8346525-B69F-457A-966B-8E763D1E5D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1268413"/>
            <a:ext cx="9180513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  <p:sldLayoutId id="2147487029" r:id="rId2"/>
    <p:sldLayoutId id="2147487030" r:id="rId3"/>
    <p:sldLayoutId id="2147487031" r:id="rId4"/>
    <p:sldLayoutId id="2147487032" r:id="rId5"/>
    <p:sldLayoutId id="2147487033" r:id="rId6"/>
    <p:sldLayoutId id="2147487034" r:id="rId7"/>
    <p:sldLayoutId id="2147487035" r:id="rId8"/>
    <p:sldLayoutId id="2147487036" r:id="rId9"/>
    <p:sldLayoutId id="2147487037" r:id="rId10"/>
    <p:sldLayoutId id="2147487038" r:id="rId11"/>
    <p:sldLayoutId id="2147487043" r:id="rId12"/>
  </p:sldLayoutIdLst>
  <p:hf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180975" indent="-1809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2pPr>
      <a:lvl3pPr marL="990600" indent="-762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3pPr>
      <a:lvl4pPr marL="1524000" indent="-1524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4pPr>
      <a:lvl5pPr marL="1971675" indent="-142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5pPr>
      <a:lvl6pPr marL="24288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6pPr>
      <a:lvl7pPr marL="28860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7pPr>
      <a:lvl8pPr marL="33432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8pPr>
      <a:lvl9pPr marL="3800475" indent="-142875" algn="l" rtl="0" fontAlgn="base">
        <a:lnSpc>
          <a:spcPts val="2400"/>
        </a:lnSpc>
        <a:spcBef>
          <a:spcPct val="0"/>
        </a:spcBef>
        <a:spcAft>
          <a:spcPct val="0"/>
        </a:spcAft>
        <a:buChar char="-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E6865D-4F9D-4A10-BC31-62478AF0C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413" y="2276872"/>
            <a:ext cx="6542087" cy="909836"/>
          </a:xfrm>
        </p:spPr>
        <p:txBody>
          <a:bodyPr/>
          <a:lstStyle/>
          <a:p>
            <a:r>
              <a:rPr lang="de-DE" sz="2000" dirty="0"/>
              <a:t>Regionale Potenziale der Kreislaufwirtschaft – Das Beispiel Hamburg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8DECC1D9-6DD8-4803-BDDD-17CECC7BA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Mirko Kruse</a:t>
            </a:r>
          </a:p>
          <a:p>
            <a:endParaRPr lang="de-DE" dirty="0"/>
          </a:p>
          <a:p>
            <a:r>
              <a:rPr lang="de-DE" sz="1400" dirty="0" err="1"/>
              <a:t>eREC</a:t>
            </a:r>
            <a:r>
              <a:rPr lang="de-DE" sz="1400" dirty="0"/>
              <a:t> - Digital Recycling Expo and Conference </a:t>
            </a:r>
            <a:r>
              <a:rPr lang="de-DE" sz="1400" dirty="0" err="1"/>
              <a:t>for</a:t>
            </a:r>
            <a:r>
              <a:rPr lang="de-DE" sz="1400" dirty="0"/>
              <a:t> CE and WM</a:t>
            </a:r>
          </a:p>
          <a:p>
            <a:r>
              <a:rPr lang="de-DE" sz="1400" dirty="0"/>
              <a:t>8. Oktober 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A969F4-3CE0-4640-9BBD-AF768369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91" y="35155"/>
            <a:ext cx="2583009" cy="17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- Bundesländer</a:t>
            </a:r>
          </a:p>
        </p:txBody>
      </p:sp>
      <p:pic>
        <p:nvPicPr>
          <p:cNvPr id="3" name="Inhaltsplatzhalter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936871C-9FCC-403D-9401-3C730521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145178" cy="5759921"/>
          </a:xfr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C3BE65C-045F-42A0-90F2-7A6757B7AD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6CD4CCE4-836F-4838-B8BC-F36CB0BE9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BA2D72-6215-44E6-954A-B58F841E5BE5}"/>
              </a:ext>
            </a:extLst>
          </p:cNvPr>
          <p:cNvSpPr txBox="1"/>
          <p:nvPr/>
        </p:nvSpPr>
        <p:spPr>
          <a:xfrm rot="20723792">
            <a:off x="2257191" y="2346983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Vorläufig</a:t>
            </a:r>
          </a:p>
        </p:txBody>
      </p:sp>
    </p:spTree>
    <p:extLst>
      <p:ext uri="{BB962C8B-B14F-4D97-AF65-F5344CB8AC3E}">
        <p14:creationId xmlns:p14="http://schemas.microsoft.com/office/powerpoint/2010/main" val="16733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- Kreise</a:t>
            </a:r>
          </a:p>
        </p:txBody>
      </p:sp>
      <p:pic>
        <p:nvPicPr>
          <p:cNvPr id="3" name="Inhaltsplatzhalter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60E4828-A95E-4700-940C-A88B7A665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145290" cy="5760000"/>
          </a:xfrm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1BA9D35F-0751-437B-8C74-DAD18EF8D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E4060E6-D5D8-4C93-B311-4B3165C2D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7FF5189-48AB-49DB-9DFF-8659ECF56A67}"/>
              </a:ext>
            </a:extLst>
          </p:cNvPr>
          <p:cNvSpPr txBox="1"/>
          <p:nvPr/>
        </p:nvSpPr>
        <p:spPr>
          <a:xfrm rot="20723792">
            <a:off x="2543108" y="2414453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Vorläufig</a:t>
            </a:r>
          </a:p>
        </p:txBody>
      </p:sp>
    </p:spTree>
    <p:extLst>
      <p:ext uri="{BB962C8B-B14F-4D97-AF65-F5344CB8AC3E}">
        <p14:creationId xmlns:p14="http://schemas.microsoft.com/office/powerpoint/2010/main" val="17341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1FA6-2218-4B22-AEFC-8BC64970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Chancen für Regionen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A54550-A779-426C-9047-6A376D2D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Urban: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Größte Ressourcenverbraucher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Gut ausgebaute Infrastruktur, „kritische Masse“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Hebelwirkung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u="sng" dirty="0"/>
              <a:t>Ländlich: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Neue Wertschöpfungspotenziale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Impuls zur Regionalentwicklung</a:t>
            </a:r>
          </a:p>
          <a:p>
            <a:pPr marL="0" indent="0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9E2512-D011-46D3-AA07-BE824A84B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5FD220-82C2-46E2-A66F-E16FB4A4B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8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Hamburg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18B178-C57D-4F22-AAF6-727E1857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87" y="980728"/>
            <a:ext cx="6696744" cy="423064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9B8BD9-D19A-444A-BA2C-0A7CDFE30FAF}"/>
              </a:ext>
            </a:extLst>
          </p:cNvPr>
          <p:cNvSpPr txBox="1"/>
          <p:nvPr/>
        </p:nvSpPr>
        <p:spPr>
          <a:xfrm>
            <a:off x="899592" y="6343264"/>
            <a:ext cx="7961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i="0" u="none" strike="noStrike" baseline="0" dirty="0">
                <a:solidFill>
                  <a:srgbClr val="141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Albè, F.; </a:t>
            </a:r>
            <a:r>
              <a:rPr lang="it-IT" sz="800" b="0" i="0" u="none" strike="noStrike" baseline="0" dirty="0" err="1">
                <a:solidFill>
                  <a:srgbClr val="141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Colledani</a:t>
            </a:r>
            <a:r>
              <a:rPr lang="it-IT" sz="800" b="0" i="0" u="none" strike="noStrike" baseline="0" dirty="0">
                <a:solidFill>
                  <a:srgbClr val="141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M.; Picone, N.; Chiara, C. (2017): Screen Mapping Tool: Scope and </a:t>
            </a:r>
            <a:r>
              <a:rPr lang="de-DE" sz="800" b="0" i="0" u="none" strike="noStrike" baseline="0" dirty="0">
                <a:solidFill>
                  <a:srgbClr val="141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Guidelines, [online], verfügbar unter: http://www.screen-lab.eu/deliverables/SCREEND2.1.pdf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85ADCB-968F-4215-B59D-E83AA3E5D756}"/>
              </a:ext>
            </a:extLst>
          </p:cNvPr>
          <p:cNvSpPr txBox="1"/>
          <p:nvPr/>
        </p:nvSpPr>
        <p:spPr>
          <a:xfrm>
            <a:off x="1349987" y="549054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366"/>
                </a:solidFill>
                <a:latin typeface="+mn-lt"/>
              </a:rPr>
              <a:t>+ Workshop mit regionalen Stakeholdern</a:t>
            </a:r>
          </a:p>
        </p:txBody>
      </p:sp>
    </p:spTree>
    <p:extLst>
      <p:ext uri="{BB962C8B-B14F-4D97-AF65-F5344CB8AC3E}">
        <p14:creationId xmlns:p14="http://schemas.microsoft.com/office/powerpoint/2010/main" val="27093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1: RIS3, Strategic Areas, SWOT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RIS3-Strategie 2014-2020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Cluster und acht Zukunftsfelder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Kreislaufwirtschaft wird in einem Absatz im Zukunftsfeld „Energie, Klima, Umweltschutz und Meerestechnik“ erwähnt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Kein wirtschaftlicher oder Unternehmensbezug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Prominentere Rolle in der neuen Innovationsstrategie (?)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530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2: Focus </a:t>
            </a:r>
            <a:r>
              <a:rPr lang="de-DE" dirty="0" err="1"/>
              <a:t>Sectors</a:t>
            </a:r>
            <a:r>
              <a:rPr lang="de-DE" dirty="0"/>
              <a:t> &amp; Companies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Zahlreiche bekannte Unternehmen sind in Hamburg ansässig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Lebendige Startup-Szene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„Zentrum für Ressourcen und Energie“ bis 2023 fertigzustellen (Wertstofftrennung, energetische Verwertung, Fernwärme)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„Stilbruch“ als neue Infrastruktur für Elektroabfall durch das EU-Projekt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Netzwerk „Umweltpartnerschaft“ inkl. eigener Projekte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1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3: R&amp;D &amp; Innovation </a:t>
            </a:r>
            <a:r>
              <a:rPr lang="de-DE" dirty="0" err="1"/>
              <a:t>Capabilities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Zahlreiche internationale und nationale Projekte wurden / werden in Hamburg umgesetzt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Fokus auf Raffinerie, Bauwesen, Bioabfall, digitale Anwendungen, Chemie, 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Kreislaufwirtschaft in Forschung und Lehre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„Hamburg Flasche“ als Beispiel mit Vorbildcharakter</a:t>
            </a:r>
          </a:p>
          <a:p>
            <a:pPr marL="0" indent="0"/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1A5149-3147-4676-85B8-831DFE4A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86" y="4428817"/>
            <a:ext cx="3953427" cy="22101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8E79DBD-2770-4BC0-A77C-5B3E6229D7F0}"/>
              </a:ext>
            </a:extLst>
          </p:cNvPr>
          <p:cNvSpPr txBox="1"/>
          <p:nvPr/>
        </p:nvSpPr>
        <p:spPr>
          <a:xfrm>
            <a:off x="2195736" y="6486753"/>
            <a:ext cx="5536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https://resources.mynewsdesk.com/image/upload/ar_16:9,c_fill,dpr_auto,f_auto,g_auto,q_auto,w_336/nke194rtlzeyyptwcjua.jpg</a:t>
            </a:r>
          </a:p>
        </p:txBody>
      </p:sp>
    </p:spTree>
    <p:extLst>
      <p:ext uri="{BB962C8B-B14F-4D97-AF65-F5344CB8AC3E}">
        <p14:creationId xmlns:p14="http://schemas.microsoft.com/office/powerpoint/2010/main" val="7560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4: Emerging </a:t>
            </a:r>
            <a:r>
              <a:rPr lang="de-DE" dirty="0" err="1"/>
              <a:t>Ideas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Events und Veranstaltungen als Indikator für aktuell diskutierte Themen und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Regelmäßige </a:t>
            </a:r>
            <a:r>
              <a:rPr lang="de-DE" dirty="0" err="1"/>
              <a:t>Verstaltungen</a:t>
            </a:r>
            <a:r>
              <a:rPr lang="de-DE" dirty="0"/>
              <a:t> zu Kreislaufwirtschaft in den letzten Jahren (Vorträge, Workshops, Seminare)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Starke Verbindung zu Wirtschaftssektoren und Projekten in Hamburg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Kreislaufwirtschaft in der Logistik</a:t>
            </a:r>
          </a:p>
          <a:p>
            <a:pPr marL="911225" lvl="1" indent="-342900">
              <a:buFont typeface="Arial" panose="020B0604020202020204" pitchFamily="34" charset="0"/>
              <a:buChar char="•"/>
            </a:pPr>
            <a:r>
              <a:rPr lang="de-DE" dirty="0"/>
              <a:t>Zirkuläres Bauen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72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5: Legislation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Gesetze zur Abfallbehandlung und Kreislaufwirtschaft auf nationaler und regionaler Ebene (Kreislaufwirtschaftsgesetz, Hamburgisches Abfallwirtschaftsgesetz)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2017 initiierte „Recycling-Offensive“ für Abfallproduzenten und –</a:t>
            </a:r>
            <a:r>
              <a:rPr lang="de-DE" dirty="0" err="1"/>
              <a:t>verarbeiter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Gesetzgebung angepasst um Bauprojekte mit Holz und recyceltem Beton als Baustoff zu vereinfachen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29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6: </a:t>
            </a:r>
            <a:r>
              <a:rPr lang="de-DE" dirty="0" err="1"/>
              <a:t>Existing</a:t>
            </a:r>
            <a:r>
              <a:rPr lang="de-DE" dirty="0"/>
              <a:t> Funding Instruments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Finanzielle Unterstützungsangebote auf nationaler Ebene durch die KfW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Manche Länderministerien entwickeln eigene Forschungsprojekte zu Kreislaufwirtschaft mit finanziellen Anreizen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Hamburg bietet im Rahmen der IFB Unterstützung (finanziell und beratend)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Gezielte finanzielle Unterstützung z.B. für die Nutzung von Holz in Bauprojekten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7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Was ist Kreislaufwirtschaft und wieso reden wir darüber?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Kreislaufwirtschaft in Regionen?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Von Hamburg lernen?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Was bleibt zu tun?</a:t>
            </a:r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C206FB4-BDD3-4ED7-B182-13BB19F97F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034F8E0-E4DD-48B9-9B7F-4291E6DC0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07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Insgesamt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Hoch ambitionierte Umgebung für Kreislaufwirtschaft, etabliert und diversifiziert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Thema wird politisch und in der Gesetzgebung berücksichtigt und aufgegriffen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Mehrere praktische Projekte zu Abfallvermeidung oder nachhaltigem Bauen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78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zu tun bleibt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Thema nimmt zunehmend Fahrt auf und wird von unterschiedlicher Seite diskutiert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Potenziale werden noch nicht genutzt</a:t>
            </a:r>
          </a:p>
          <a:p>
            <a:pPr marL="0" indent="0"/>
            <a:r>
              <a:rPr lang="de-DE" dirty="0"/>
              <a:t>	1.Vernetzung</a:t>
            </a:r>
          </a:p>
          <a:p>
            <a:pPr marL="0" indent="0"/>
            <a:r>
              <a:rPr lang="de-DE" dirty="0"/>
              <a:t>	2. Sichtbarkeit verbessern</a:t>
            </a:r>
          </a:p>
          <a:p>
            <a:pPr marL="0" indent="0"/>
            <a:r>
              <a:rPr lang="de-DE" dirty="0"/>
              <a:t>	3. Rolle des öffentlichen Sektors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Wer schnell ist, der profitiert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15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2492896"/>
            <a:ext cx="8763000" cy="4772025"/>
          </a:xfrm>
        </p:spPr>
        <p:txBody>
          <a:bodyPr/>
          <a:lstStyle/>
          <a:p>
            <a:pPr algn="ctr"/>
            <a:r>
              <a:rPr lang="de-DE" sz="4000" b="1" dirty="0"/>
              <a:t>Vielen Dank für Ihre Aufmerksamkeit!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2E8AE2C-0110-4D5D-AA2E-5E9462CC0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8C69A2C-82A3-4932-B195-18B899BC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360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40070BA5-AFA9-495E-A348-347A36B3243B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6" y="0"/>
            <a:ext cx="9348716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881" y="4509120"/>
            <a:ext cx="6408737" cy="1728787"/>
          </a:xfrm>
          <a:noFill/>
        </p:spPr>
        <p:txBody>
          <a:bodyPr/>
          <a:lstStyle/>
          <a:p>
            <a:pPr eaLnBrk="1" hangingPunct="1">
              <a:lnSpc>
                <a:spcPts val="2600"/>
              </a:lnSpc>
            </a:pPr>
            <a:r>
              <a:rPr lang="de-DE" sz="1800" b="1" dirty="0"/>
              <a:t>Hamburgisches </a:t>
            </a:r>
            <a:r>
              <a:rPr lang="de-DE" sz="1800" b="1" dirty="0" err="1"/>
              <a:t>WeltWirtschaftsInstitut</a:t>
            </a:r>
            <a:r>
              <a:rPr lang="de-DE" sz="1800" b="1" dirty="0"/>
              <a:t> (HWWI)</a:t>
            </a:r>
          </a:p>
          <a:p>
            <a:pPr eaLnBrk="1" hangingPunct="1">
              <a:lnSpc>
                <a:spcPts val="2600"/>
              </a:lnSpc>
            </a:pPr>
            <a:endParaRPr lang="de-DE" sz="1800" b="1" dirty="0"/>
          </a:p>
          <a:p>
            <a:pPr eaLnBrk="1" hangingPunct="1">
              <a:lnSpc>
                <a:spcPts val="2600"/>
              </a:lnSpc>
            </a:pPr>
            <a:r>
              <a:rPr lang="de-DE" sz="1800" b="1" dirty="0"/>
              <a:t>Mirko Kruse </a:t>
            </a:r>
            <a:endParaRPr lang="en-US" altLang="de-DE" sz="1800" b="1" dirty="0"/>
          </a:p>
          <a:p>
            <a:pPr eaLnBrk="1" hangingPunct="1">
              <a:lnSpc>
                <a:spcPts val="2600"/>
              </a:lnSpc>
              <a:buFont typeface="Wingdings" panose="05000000000000000000" pitchFamily="2" charset="2"/>
              <a:buNone/>
            </a:pPr>
            <a:r>
              <a:rPr lang="de-DE" sz="1800" b="1" dirty="0"/>
              <a:t>+49 421 2208 241</a:t>
            </a:r>
          </a:p>
          <a:p>
            <a:pPr eaLnBrk="1" hangingPunct="1">
              <a:lnSpc>
                <a:spcPts val="2600"/>
              </a:lnSpc>
              <a:buFont typeface="Wingdings" panose="05000000000000000000" pitchFamily="2" charset="2"/>
              <a:buNone/>
            </a:pPr>
            <a:r>
              <a:rPr lang="de-DE" altLang="de-DE" sz="1800" b="1" dirty="0"/>
              <a:t>www.hwwi.org | m-kruse@hwwi.org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7ABBFAB-F962-483A-9D74-3C427804E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61A305-3E30-4AC1-A2EF-58A94F3C0D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18" y="392735"/>
            <a:ext cx="1952459" cy="9144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291AB4-6772-467F-BE36-021344A2D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23" y="231974"/>
            <a:ext cx="2591218" cy="36325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3AA12C-B836-4C78-8746-795709357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064" y="231972"/>
            <a:ext cx="2591218" cy="362686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F6B3CC1-0091-4F3F-B9FA-6A5918EFF9B0}"/>
              </a:ext>
            </a:extLst>
          </p:cNvPr>
          <p:cNvSpPr/>
          <p:nvPr/>
        </p:nvSpPr>
        <p:spPr bwMode="auto">
          <a:xfrm>
            <a:off x="348923" y="231974"/>
            <a:ext cx="2591218" cy="3626865"/>
          </a:xfrm>
          <a:prstGeom prst="rect">
            <a:avLst/>
          </a:prstGeom>
          <a:noFill/>
          <a:ln w="2857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53786EB-4145-4294-A213-F487EE720248}"/>
              </a:ext>
            </a:extLst>
          </p:cNvPr>
          <p:cNvSpPr/>
          <p:nvPr/>
        </p:nvSpPr>
        <p:spPr bwMode="auto">
          <a:xfrm>
            <a:off x="3292045" y="231973"/>
            <a:ext cx="2591218" cy="3626865"/>
          </a:xfrm>
          <a:prstGeom prst="rect">
            <a:avLst/>
          </a:prstGeom>
          <a:noFill/>
          <a:ln w="28575" cap="flat" cmpd="sng" algn="ctr">
            <a:solidFill>
              <a:srgbClr val="004D8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13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das HWWI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96752"/>
            <a:ext cx="8763000" cy="4772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Privatwirtschaftliches wirtschaftswissenschaftliches Forschungsinstitut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Anwendungsnahe Ausrichtung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Forschungsfelder u.a. Energie und Umweltökonomie, Regionalökonomie, Internationale Wirtschaft und Handel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Partner in zahlreichen EU-Projekten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BF5B28B1-BBF5-4AA3-9A0C-ED460C671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CC31895E-6F10-4E29-83F2-76AC22C0F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54526D4-AFD6-419A-9059-FF15503EF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3131840" cy="14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REPLACE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B667B5F-8DB1-4C6D-9B9B-FD3CDEF0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96752"/>
            <a:ext cx="8763000" cy="4772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/>
              <a:t>RE</a:t>
            </a:r>
            <a:r>
              <a:rPr lang="de-DE" sz="2000" dirty="0" err="1"/>
              <a:t>gional</a:t>
            </a:r>
            <a:r>
              <a:rPr lang="de-DE" sz="2000" dirty="0"/>
              <a:t> </a:t>
            </a:r>
            <a:r>
              <a:rPr lang="de-DE" sz="2000" b="1" dirty="0" err="1"/>
              <a:t>P</a:t>
            </a:r>
            <a:r>
              <a:rPr lang="de-DE" sz="2000" dirty="0" err="1"/>
              <a:t>o</a:t>
            </a:r>
            <a:r>
              <a:rPr lang="de-DE" sz="2000" b="1" dirty="0" err="1"/>
              <a:t>L</a:t>
            </a:r>
            <a:r>
              <a:rPr lang="de-DE" sz="2000" dirty="0" err="1"/>
              <a:t>icy</a:t>
            </a:r>
            <a:r>
              <a:rPr lang="de-DE" sz="2000" dirty="0"/>
              <a:t> </a:t>
            </a:r>
            <a:r>
              <a:rPr lang="de-DE" sz="2000" b="1" dirty="0"/>
              <a:t>A</a:t>
            </a:r>
            <a:r>
              <a:rPr lang="de-DE" sz="2000" dirty="0"/>
              <a:t>ctions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="1" dirty="0" err="1"/>
              <a:t>C</a:t>
            </a:r>
            <a:r>
              <a:rPr lang="de-DE" sz="2000" dirty="0" err="1"/>
              <a:t>ircular</a:t>
            </a:r>
            <a:r>
              <a:rPr lang="de-DE" sz="2000" dirty="0"/>
              <a:t> </a:t>
            </a:r>
            <a:r>
              <a:rPr lang="de-DE" sz="2000" b="1" dirty="0"/>
              <a:t>E</a:t>
            </a:r>
            <a:r>
              <a:rPr lang="de-DE" sz="2000" dirty="0"/>
              <a:t>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Förderprogramm: Interreg Europe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Laufzeit: 08/2019 – 01/2024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Beteiligte Nationen: Belgien, Deutschland, Frankreich, Griechenland, Italien, Niederlande, Polen, Portugal, Rumänien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Anpassung operationeller Programme auf Regionsebene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Benchmark Analyse und regionale Aktionspläne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BF5B28B1-BBF5-4AA3-9A0C-ED460C671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CC31895E-6F10-4E29-83F2-76AC22C0F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AE73E6-A6B4-4C53-BCA8-51D0386C1B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78513"/>
            <a:ext cx="2752279" cy="19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allgemein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6B96D51-C9E0-4BD8-97F4-D3E92153B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93043B9-5D76-4123-A37C-59E3E5840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6E3C99-D4A1-40DC-9ECC-8D8CDCF48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41375"/>
            <a:ext cx="8014060" cy="54288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A136BE0-F039-499B-A576-D98C5D5EF270}"/>
              </a:ext>
            </a:extLst>
          </p:cNvPr>
          <p:cNvSpPr txBox="1"/>
          <p:nvPr/>
        </p:nvSpPr>
        <p:spPr>
          <a:xfrm>
            <a:off x="755576" y="6270255"/>
            <a:ext cx="65247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MacArthur Foundation (2013): Towards the Circular Economy: Economic and business rationale for an accelerated transition, https://www.ellenmacarthurfoundation.org/assets/downloads/publications/Ellen-MacArthur-Foundation-Towards-the-Circular-Economy-vol.1.pdf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135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B0DFD-B742-47E2-84FB-E47745C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Abfallmenge in Hamburg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8C8187-E99E-408E-A6E3-4E5BE4E8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Hamburgisches WeltWirtschaftsInstitut (HWWI)</a:t>
            </a:r>
          </a:p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6FDEE-F73E-4A7F-92BA-7C6419A25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1E9160-ACBB-443E-AB91-EC955AC0C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5039995" cy="29698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582852-B203-44BE-8CA4-E5E90B3572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08469" y="3284984"/>
            <a:ext cx="5039995" cy="29768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B70B905-EDA7-4FC6-AF9C-C89E668FCD85}"/>
              </a:ext>
            </a:extLst>
          </p:cNvPr>
          <p:cNvSpPr txBox="1"/>
          <p:nvPr/>
        </p:nvSpPr>
        <p:spPr>
          <a:xfrm>
            <a:off x="899592" y="6343264"/>
            <a:ext cx="7961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800" b="0" i="0" u="none" strike="noStrike" baseline="0" dirty="0">
                <a:solidFill>
                  <a:srgbClr val="141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Kruse, M.; Sünner, I. (2021): Kreislaufwirtschaft in Hamburg – Akteure, Trends und Potenziale, HWWI Policy Paper, 132, Hamburg.</a:t>
            </a: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in Europa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6B96D51-C9E0-4BD8-97F4-D3E92153B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93043B9-5D76-4123-A37C-59E3E5840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EB99DA9B-D31B-48FA-AAA8-EDA94602676C}"/>
              </a:ext>
            </a:extLst>
          </p:cNvPr>
          <p:cNvSpPr txBox="1">
            <a:spLocks/>
          </p:cNvSpPr>
          <p:nvPr/>
        </p:nvSpPr>
        <p:spPr bwMode="auto">
          <a:xfrm>
            <a:off x="190500" y="1752600"/>
            <a:ext cx="8763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52488" indent="-284163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619250" indent="-282575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3pPr>
            <a:lvl4pPr marL="2379663" indent="-28575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4pPr>
            <a:lvl5pPr marL="3146425" indent="-284163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5pPr>
            <a:lvl6pPr marL="3603625" indent="-284163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6pPr>
            <a:lvl7pPr marL="4060825" indent="-284163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7pPr>
            <a:lvl8pPr marL="4518025" indent="-284163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8pPr>
            <a:lvl9pPr marL="4975225" indent="-284163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Nachhaltigkeit heißt nicht nur 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Teil des Green Deal der Europäischen Kommission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Corona-Pandemie und Handelsstreitigkeiten belasten den Welthandel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Nicht nur Nachhaltigkeit sondern auch Industrie- und Geopolitik</a:t>
            </a:r>
          </a:p>
        </p:txBody>
      </p:sp>
    </p:spTree>
    <p:extLst>
      <p:ext uri="{BB962C8B-B14F-4D97-AF65-F5344CB8AC3E}">
        <p14:creationId xmlns:p14="http://schemas.microsoft.com/office/powerpoint/2010/main" val="38865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in Regionen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20A140E-977B-4276-95F1-FC994D4A9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F64CF25A-E306-4A54-9C06-B2D9A1EA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4CCB15-1C74-4F41-9D55-608D3EC1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3530795" cy="49897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0A271D-3511-4D39-B938-2F4C13ACC860}"/>
              </a:ext>
            </a:extLst>
          </p:cNvPr>
          <p:cNvSpPr txBox="1"/>
          <p:nvPr/>
        </p:nvSpPr>
        <p:spPr>
          <a:xfrm>
            <a:off x="12422" y="6463717"/>
            <a:ext cx="70471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https://assets.website-files.com/5d26d80e8836af2d12ed1269/5def98de3b2cabd1db1feaa5_Untitled%20design%20(70).png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9D71AC-5C29-49A5-8C7E-AEB340124475}"/>
              </a:ext>
            </a:extLst>
          </p:cNvPr>
          <p:cNvSpPr txBox="1"/>
          <p:nvPr/>
        </p:nvSpPr>
        <p:spPr>
          <a:xfrm>
            <a:off x="12422" y="6327730"/>
            <a:ext cx="45927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https://usercontent.one/wp/www.circular.brussels/wp-content/uploads/2019/11/Logo_Circular_Brussels.png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7F26EF-D66E-4536-A364-8C416599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85" y="476527"/>
            <a:ext cx="3815804" cy="544522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3602198-6E0D-4563-B38B-C48C3926F76D}"/>
              </a:ext>
            </a:extLst>
          </p:cNvPr>
          <p:cNvSpPr txBox="1"/>
          <p:nvPr/>
        </p:nvSpPr>
        <p:spPr>
          <a:xfrm>
            <a:off x="12422" y="6185316"/>
            <a:ext cx="89560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https://assets.website-files.com/5d26d80e8836af2d12ed1269/5e0324664c88a621d950eca9_Website%202019%20-%20Report%20covers.png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D9257D-AEB1-442C-98DA-AF602E756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513" y="767861"/>
            <a:ext cx="4109400" cy="172046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1330AB0-419E-44C8-BA6A-5B89C2B8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787" y="2653660"/>
            <a:ext cx="5107600" cy="343342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06ADF92-6901-4E11-A441-E9022170CB4F}"/>
              </a:ext>
            </a:extLst>
          </p:cNvPr>
          <p:cNvSpPr txBox="1"/>
          <p:nvPr/>
        </p:nvSpPr>
        <p:spPr>
          <a:xfrm>
            <a:off x="12422" y="6055752"/>
            <a:ext cx="45927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https://www.bluecity.nl/wp-content/uploads/2017/09/Circular-Rotterdam-VentureCafexBlueCity.jpg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3AFA5F4-8F0C-44DD-AC07-A16975B90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9686">
            <a:off x="1728390" y="2468760"/>
            <a:ext cx="5687219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D8BBF4-C20A-45AE-A1CB-2C20698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Kreislaufwirtschaft in Regionen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9E0CC8-AE47-4065-8D3F-0FA9390E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92696"/>
            <a:ext cx="5740179" cy="5748670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20A140E-977B-4276-95F1-FC994D4A9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669088"/>
            <a:ext cx="5076825" cy="188912"/>
          </a:xfrm>
        </p:spPr>
        <p:txBody>
          <a:bodyPr/>
          <a:lstStyle/>
          <a:p>
            <a:pPr>
              <a:defRPr/>
            </a:pPr>
            <a:r>
              <a:rPr lang="de-DE" dirty="0"/>
              <a:t>Hamburgisches </a:t>
            </a:r>
            <a:r>
              <a:rPr lang="de-DE" dirty="0" err="1"/>
              <a:t>WeltWirtschaftsInstitut</a:t>
            </a:r>
            <a:r>
              <a:rPr lang="de-DE" dirty="0"/>
              <a:t> (HWWI)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F64CF25A-E306-4A54-9C06-B2D9A1EA3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59613" y="6664325"/>
            <a:ext cx="1905000" cy="193675"/>
          </a:xfrm>
        </p:spPr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905C9BE9-5CA9-4144-8AE2-CF6E4EBB50B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2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WWI_lT_gSg_oT">
  <a:themeElements>
    <a:clrScheme name="HWWI_lT_gSg_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WWI_lT_gSg_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HWWI_lT_gSg_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WI_lT_gSg_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WI_lT_gSg_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WI_lT_gSg_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WI_lT_gSg_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WI_lT_gSg_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WI_lT_gSg_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WWI_lT_gSg_o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HWWI_lT_gSg_oT</Template>
  <TotalTime>0</TotalTime>
  <Words>990</Words>
  <Application>Microsoft Office PowerPoint</Application>
  <PresentationFormat>Bildschirmpräsentation (4:3)</PresentationFormat>
  <Paragraphs>153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Times</vt:lpstr>
      <vt:lpstr>Verdana</vt:lpstr>
      <vt:lpstr>Wingdings</vt:lpstr>
      <vt:lpstr>HWWI_lT_gSg_oT</vt:lpstr>
      <vt:lpstr>Standarddesign</vt:lpstr>
      <vt:lpstr>1_Standarddesign</vt:lpstr>
      <vt:lpstr>2_Standarddesign</vt:lpstr>
      <vt:lpstr>Regionale Potenziale der Kreislaufwirtschaft – Das Beispiel Hamburg</vt:lpstr>
      <vt:lpstr>Struktur</vt:lpstr>
      <vt:lpstr>Über das HWWI</vt:lpstr>
      <vt:lpstr>REPLACE</vt:lpstr>
      <vt:lpstr>Kreislaufwirtschaft allgemein</vt:lpstr>
      <vt:lpstr>Entwicklung der Abfallmenge in Hamburg</vt:lpstr>
      <vt:lpstr>Kreislaufwirtschaft in Europa</vt:lpstr>
      <vt:lpstr>Kreislaufwirtschaft in Regionen</vt:lpstr>
      <vt:lpstr>Kreislaufwirtschaft in Regionen</vt:lpstr>
      <vt:lpstr>Kreislaufwirtschaft - Bundesländer</vt:lpstr>
      <vt:lpstr>Kreislaufwirtschaft - Kreise</vt:lpstr>
      <vt:lpstr>Chancen für Regionen</vt:lpstr>
      <vt:lpstr>Kreislaufwirtschaft Hamburg</vt:lpstr>
      <vt:lpstr>Schritt 1: RIS3, Strategic Areas, SWOT</vt:lpstr>
      <vt:lpstr>Schritt 2: Focus Sectors &amp; Companies</vt:lpstr>
      <vt:lpstr>Schritt 3: R&amp;D &amp; Innovation Capabilities</vt:lpstr>
      <vt:lpstr>Schritt 4: Emerging Ideas</vt:lpstr>
      <vt:lpstr>Schritt 5: Legislation</vt:lpstr>
      <vt:lpstr>Schritt 6: Existing Funding Instruments</vt:lpstr>
      <vt:lpstr>Insgesamt</vt:lpstr>
      <vt:lpstr>Was zu tun bleibt</vt:lpstr>
      <vt:lpstr>PowerPoint-Präsentation</vt:lpstr>
      <vt:lpstr>PowerPoint-Präsentation</vt:lpstr>
    </vt:vector>
  </TitlesOfParts>
  <Company>HWWI gGmbH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</dc:creator>
  <cp:lastModifiedBy>Mirko Kruse</cp:lastModifiedBy>
  <cp:revision>1876</cp:revision>
  <cp:lastPrinted>2019-09-13T14:10:29Z</cp:lastPrinted>
  <dcterms:created xsi:type="dcterms:W3CDTF">2007-07-23T13:05:02Z</dcterms:created>
  <dcterms:modified xsi:type="dcterms:W3CDTF">2021-10-08T06:18:07Z</dcterms:modified>
</cp:coreProperties>
</file>